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m4v" ContentType="video/unknown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1" r:id="rId1"/>
  </p:sldMasterIdLst>
  <p:notesMasterIdLst>
    <p:notesMasterId r:id="rId49"/>
  </p:notesMasterIdLst>
  <p:sldIdLst>
    <p:sldId id="256" r:id="rId2"/>
    <p:sldId id="286" r:id="rId3"/>
    <p:sldId id="308" r:id="rId4"/>
    <p:sldId id="309" r:id="rId5"/>
    <p:sldId id="257" r:id="rId6"/>
    <p:sldId id="258" r:id="rId7"/>
    <p:sldId id="310" r:id="rId8"/>
    <p:sldId id="311" r:id="rId9"/>
    <p:sldId id="312" r:id="rId10"/>
    <p:sldId id="262" r:id="rId11"/>
    <p:sldId id="263" r:id="rId12"/>
    <p:sldId id="264" r:id="rId13"/>
    <p:sldId id="266" r:id="rId14"/>
    <p:sldId id="287" r:id="rId15"/>
    <p:sldId id="289" r:id="rId16"/>
    <p:sldId id="288" r:id="rId17"/>
    <p:sldId id="290" r:id="rId18"/>
    <p:sldId id="267" r:id="rId19"/>
    <p:sldId id="268" r:id="rId20"/>
    <p:sldId id="291" r:id="rId21"/>
    <p:sldId id="270" r:id="rId22"/>
    <p:sldId id="307" r:id="rId23"/>
    <p:sldId id="271" r:id="rId24"/>
    <p:sldId id="292" r:id="rId25"/>
    <p:sldId id="273" r:id="rId26"/>
    <p:sldId id="293" r:id="rId27"/>
    <p:sldId id="299" r:id="rId28"/>
    <p:sldId id="300" r:id="rId29"/>
    <p:sldId id="301" r:id="rId30"/>
    <p:sldId id="302" r:id="rId31"/>
    <p:sldId id="303" r:id="rId32"/>
    <p:sldId id="306" r:id="rId33"/>
    <p:sldId id="275" r:id="rId34"/>
    <p:sldId id="277" r:id="rId35"/>
    <p:sldId id="276" r:id="rId36"/>
    <p:sldId id="298" r:id="rId37"/>
    <p:sldId id="296" r:id="rId38"/>
    <p:sldId id="297" r:id="rId39"/>
    <p:sldId id="313" r:id="rId40"/>
    <p:sldId id="278" r:id="rId41"/>
    <p:sldId id="280" r:id="rId42"/>
    <p:sldId id="281" r:id="rId43"/>
    <p:sldId id="265" r:id="rId44"/>
    <p:sldId id="282" r:id="rId45"/>
    <p:sldId id="283" r:id="rId46"/>
    <p:sldId id="284" r:id="rId47"/>
    <p:sldId id="285" r:id="rId48"/>
  </p:sldIdLst>
  <p:sldSz cx="9144000" cy="5143500" type="screen16x9"/>
  <p:notesSz cx="6858000" cy="9144000"/>
  <p:embeddedFontLst>
    <p:embeddedFont>
      <p:font typeface="Average" panose="020B0604020202020204" charset="0"/>
      <p:regular r:id="rId50"/>
    </p:embeddedFont>
    <p:embeddedFont>
      <p:font typeface="Oswald" panose="020B0604020202020204" charset="0"/>
      <p:regular r:id="rId51"/>
      <p:bold r:id="rId5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C232"/>
    <a:srgbClr val="D9D9D9"/>
    <a:srgbClr val="DEDE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D18BD67-744F-4AD8-B0FD-E176AC8264BC}">
  <a:tblStyle styleId="{3D18BD67-744F-4AD8-B0FD-E176AC8264BC}" styleName="Table_0">
    <a:wholeTbl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  <a:tblStyle styleId="{48B562B2-3446-4FEA-BCE4-B75B31936A27}" styleName="Table_1"/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8528" autoAdjust="0"/>
  </p:normalViewPr>
  <p:slideViewPr>
    <p:cSldViewPr snapToGrid="0">
      <p:cViewPr varScale="1">
        <p:scale>
          <a:sx n="82" d="100"/>
          <a:sy n="82" d="100"/>
        </p:scale>
        <p:origin x="104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font" Target="fonts/font1.fntdata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2.fntdata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15198106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Shape 1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66540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Shape 1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smtClean="0"/>
              <a:t>Make</a:t>
            </a:r>
            <a:r>
              <a:rPr lang="en-US" baseline="0" dirty="0" smtClean="0"/>
              <a:t> a picture of UAV trying to maintain </a:t>
            </a:r>
            <a:r>
              <a:rPr lang="en-US" baseline="0" dirty="0" smtClean="0"/>
              <a:t>altitude</a:t>
            </a:r>
            <a:endParaRPr lang="en-US" baseline="0" dirty="0" smtClean="0"/>
          </a:p>
        </p:txBody>
      </p:sp>
    </p:spTree>
    <p:extLst>
      <p:ext uri="{BB962C8B-B14F-4D97-AF65-F5344CB8AC3E}">
        <p14:creationId xmlns:p14="http://schemas.microsoft.com/office/powerpoint/2010/main" val="5930694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 smtClean="0"/>
              <a:t>Next presentation:</a:t>
            </a:r>
            <a:r>
              <a:rPr lang="en" baseline="0" dirty="0" smtClean="0"/>
              <a:t> add visual to explain e*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8236563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Shape 1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720406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Shape 1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smtClean="0"/>
              <a:t>Transition – recap the</a:t>
            </a:r>
            <a:r>
              <a:rPr lang="en-US" baseline="0" dirty="0" smtClean="0"/>
              <a:t> problem statement and big picture (same with Robert on trans to hardware)</a:t>
            </a:r>
          </a:p>
        </p:txBody>
      </p:sp>
    </p:spTree>
    <p:extLst>
      <p:ext uri="{BB962C8B-B14F-4D97-AF65-F5344CB8AC3E}">
        <p14:creationId xmlns:p14="http://schemas.microsoft.com/office/powerpoint/2010/main" val="6800436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Shape 1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smtClean="0"/>
              <a:t>Transition – recap the</a:t>
            </a:r>
            <a:r>
              <a:rPr lang="en-US" baseline="0" dirty="0" smtClean="0"/>
              <a:t> problem statement and big picture (same with Robert on trans to hardware)</a:t>
            </a:r>
          </a:p>
        </p:txBody>
      </p:sp>
    </p:spTree>
    <p:extLst>
      <p:ext uri="{BB962C8B-B14F-4D97-AF65-F5344CB8AC3E}">
        <p14:creationId xmlns:p14="http://schemas.microsoft.com/office/powerpoint/2010/main" val="9171483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Shape 1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smtClean="0"/>
              <a:t>Transition – recap the</a:t>
            </a:r>
            <a:r>
              <a:rPr lang="en-US" baseline="0" dirty="0" smtClean="0"/>
              <a:t> problem statement and big picture (same with Robert on trans to hardware)</a:t>
            </a:r>
          </a:p>
        </p:txBody>
      </p:sp>
    </p:spTree>
    <p:extLst>
      <p:ext uri="{BB962C8B-B14F-4D97-AF65-F5344CB8AC3E}">
        <p14:creationId xmlns:p14="http://schemas.microsoft.com/office/powerpoint/2010/main" val="24584814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Shape 1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smtClean="0"/>
              <a:t>Transition – recap the</a:t>
            </a:r>
            <a:r>
              <a:rPr lang="en-US" baseline="0" dirty="0" smtClean="0"/>
              <a:t> problem statement and big picture (same with Robert on trans to hardware)</a:t>
            </a:r>
          </a:p>
        </p:txBody>
      </p:sp>
    </p:spTree>
    <p:extLst>
      <p:ext uri="{BB962C8B-B14F-4D97-AF65-F5344CB8AC3E}">
        <p14:creationId xmlns:p14="http://schemas.microsoft.com/office/powerpoint/2010/main" val="37167234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Shape 1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smtClean="0"/>
              <a:t>Transition – recap the</a:t>
            </a:r>
            <a:r>
              <a:rPr lang="en-US" baseline="0" dirty="0" smtClean="0"/>
              <a:t> problem statement and big picture (same with Robert on trans to hardware)</a:t>
            </a:r>
          </a:p>
        </p:txBody>
      </p:sp>
    </p:spTree>
    <p:extLst>
      <p:ext uri="{BB962C8B-B14F-4D97-AF65-F5344CB8AC3E}">
        <p14:creationId xmlns:p14="http://schemas.microsoft.com/office/powerpoint/2010/main" val="3186806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Shape 1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651069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Shape 1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162728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Shape 1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3248852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Shape 1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smtClean="0"/>
              <a:t>Transition – recap the</a:t>
            </a:r>
            <a:r>
              <a:rPr lang="en-US" baseline="0" dirty="0" smtClean="0"/>
              <a:t> problem statement and big picture (same with Robert on trans to hardware)</a:t>
            </a:r>
          </a:p>
        </p:txBody>
      </p:sp>
    </p:spTree>
    <p:extLst>
      <p:ext uri="{BB962C8B-B14F-4D97-AF65-F5344CB8AC3E}">
        <p14:creationId xmlns:p14="http://schemas.microsoft.com/office/powerpoint/2010/main" val="144550529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Shape 2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 smtClean="0"/>
              <a:t>Transition</a:t>
            </a:r>
            <a:r>
              <a:rPr lang="en" baseline="0" dirty="0" smtClean="0"/>
              <a:t> again, talk about big picture, then get into the details</a:t>
            </a:r>
          </a:p>
          <a:p>
            <a:pPr lvl="0">
              <a:spcBef>
                <a:spcPts val="0"/>
              </a:spcBef>
              <a:buNone/>
            </a:pPr>
            <a:r>
              <a:rPr lang="en" baseline="0" dirty="0" smtClean="0"/>
              <a:t>We need a </a:t>
            </a:r>
            <a:r>
              <a:rPr lang="en" baseline="0" dirty="0" smtClean="0"/>
              <a:t>dynamic </a:t>
            </a:r>
            <a:r>
              <a:rPr lang="en" baseline="0" dirty="0" smtClean="0"/>
              <a:t>model to test a simulator</a:t>
            </a:r>
          </a:p>
          <a:p>
            <a:pPr lvl="0">
              <a:spcBef>
                <a:spcPts val="0"/>
              </a:spcBef>
              <a:buNone/>
            </a:pPr>
            <a:r>
              <a:rPr lang="en-US" baseline="0" dirty="0" smtClean="0"/>
              <a:t>S</a:t>
            </a:r>
            <a:r>
              <a:rPr lang="en" baseline="0" dirty="0" smtClean="0"/>
              <a:t>plit into multiple slides</a:t>
            </a:r>
          </a:p>
          <a:p>
            <a:pPr lvl="0">
              <a:spcBef>
                <a:spcPts val="0"/>
              </a:spcBef>
              <a:buNone/>
            </a:pPr>
            <a:r>
              <a:rPr lang="en" baseline="0" dirty="0" smtClean="0"/>
              <a:t>Possibly an intro slide set, before the problem statement</a:t>
            </a:r>
          </a:p>
        </p:txBody>
      </p:sp>
    </p:spTree>
    <p:extLst>
      <p:ext uri="{BB962C8B-B14F-4D97-AF65-F5344CB8AC3E}">
        <p14:creationId xmlns:p14="http://schemas.microsoft.com/office/powerpoint/2010/main" val="9859924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Shape 2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 smtClean="0"/>
              <a:t>Transition</a:t>
            </a:r>
            <a:r>
              <a:rPr lang="en" baseline="0" dirty="0" smtClean="0"/>
              <a:t> again, talk about big picture, then get into the details</a:t>
            </a:r>
          </a:p>
          <a:p>
            <a:pPr lvl="0">
              <a:spcBef>
                <a:spcPts val="0"/>
              </a:spcBef>
              <a:buNone/>
            </a:pPr>
            <a:r>
              <a:rPr lang="en" baseline="0" dirty="0" smtClean="0"/>
              <a:t>We need a </a:t>
            </a:r>
            <a:r>
              <a:rPr lang="en" baseline="0" dirty="0" smtClean="0"/>
              <a:t>dynamic </a:t>
            </a:r>
            <a:r>
              <a:rPr lang="en" baseline="0" dirty="0" smtClean="0"/>
              <a:t>model to test a </a:t>
            </a:r>
            <a:r>
              <a:rPr lang="en" baseline="0" dirty="0" smtClean="0"/>
              <a:t>simulator</a:t>
            </a:r>
            <a:endParaRPr lang="en" baseline="0" dirty="0" smtClean="0"/>
          </a:p>
        </p:txBody>
      </p:sp>
    </p:spTree>
    <p:extLst>
      <p:ext uri="{BB962C8B-B14F-4D97-AF65-F5344CB8AC3E}">
        <p14:creationId xmlns:p14="http://schemas.microsoft.com/office/powerpoint/2010/main" val="258778135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Shape 2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508633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Shape 1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lang="en-US" baseline="0" dirty="0" smtClean="0"/>
          </a:p>
        </p:txBody>
      </p:sp>
    </p:spTree>
    <p:extLst>
      <p:ext uri="{BB962C8B-B14F-4D97-AF65-F5344CB8AC3E}">
        <p14:creationId xmlns:p14="http://schemas.microsoft.com/office/powerpoint/2010/main" val="226602894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Shape 2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smtClean="0"/>
              <a:t>Transition statement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dirty="0" smtClean="0"/>
              <a:t>Really tough</a:t>
            </a:r>
            <a:r>
              <a:rPr lang="en-US" baseline="0" dirty="0" smtClean="0"/>
              <a:t> to make interesting</a:t>
            </a:r>
          </a:p>
        </p:txBody>
      </p:sp>
    </p:spTree>
    <p:extLst>
      <p:ext uri="{BB962C8B-B14F-4D97-AF65-F5344CB8AC3E}">
        <p14:creationId xmlns:p14="http://schemas.microsoft.com/office/powerpoint/2010/main" val="305147364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Shape 2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smtClean="0"/>
              <a:t>Transition statement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dirty="0" smtClean="0"/>
              <a:t>Really tough</a:t>
            </a:r>
            <a:r>
              <a:rPr lang="en-US" baseline="0" dirty="0" smtClean="0"/>
              <a:t> to </a:t>
            </a:r>
            <a:r>
              <a:rPr lang="en-US" baseline="0" smtClean="0"/>
              <a:t>make interesting</a:t>
            </a:r>
            <a:endParaRPr lang="en-US" baseline="0" dirty="0" smtClean="0"/>
          </a:p>
        </p:txBody>
      </p:sp>
    </p:spTree>
    <p:extLst>
      <p:ext uri="{BB962C8B-B14F-4D97-AF65-F5344CB8AC3E}">
        <p14:creationId xmlns:p14="http://schemas.microsoft.com/office/powerpoint/2010/main" val="254507942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Shape 2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smtClean="0"/>
              <a:t>Transition statement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dirty="0" smtClean="0"/>
              <a:t>Really tough</a:t>
            </a:r>
            <a:r>
              <a:rPr lang="en-US" baseline="0" dirty="0" smtClean="0"/>
              <a:t> to </a:t>
            </a:r>
            <a:r>
              <a:rPr lang="en-US" baseline="0" smtClean="0"/>
              <a:t>make interesting</a:t>
            </a:r>
            <a:endParaRPr lang="en-US" baseline="0" dirty="0" smtClean="0"/>
          </a:p>
        </p:txBody>
      </p:sp>
    </p:spTree>
    <p:extLst>
      <p:ext uri="{BB962C8B-B14F-4D97-AF65-F5344CB8AC3E}">
        <p14:creationId xmlns:p14="http://schemas.microsoft.com/office/powerpoint/2010/main" val="329520233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Shape 2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smtClean="0"/>
              <a:t>Transition statement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dirty="0" smtClean="0"/>
              <a:t>Really tough</a:t>
            </a:r>
            <a:r>
              <a:rPr lang="en-US" baseline="0" dirty="0" smtClean="0"/>
              <a:t> to </a:t>
            </a:r>
            <a:r>
              <a:rPr lang="en-US" baseline="0" smtClean="0"/>
              <a:t>make interesting</a:t>
            </a:r>
            <a:endParaRPr lang="en-US" baseline="0" dirty="0" smtClean="0"/>
          </a:p>
        </p:txBody>
      </p:sp>
    </p:spTree>
    <p:extLst>
      <p:ext uri="{BB962C8B-B14F-4D97-AF65-F5344CB8AC3E}">
        <p14:creationId xmlns:p14="http://schemas.microsoft.com/office/powerpoint/2010/main" val="255487742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Shape 2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smtClean="0"/>
              <a:t>Transition statement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dirty="0" smtClean="0"/>
              <a:t>Really tough</a:t>
            </a:r>
            <a:r>
              <a:rPr lang="en-US" baseline="0" dirty="0" smtClean="0"/>
              <a:t> to </a:t>
            </a:r>
            <a:r>
              <a:rPr lang="en-US" baseline="0" smtClean="0"/>
              <a:t>make interesting</a:t>
            </a:r>
            <a:endParaRPr lang="en-US" baseline="0" dirty="0" smtClean="0"/>
          </a:p>
        </p:txBody>
      </p:sp>
    </p:spTree>
    <p:extLst>
      <p:ext uri="{BB962C8B-B14F-4D97-AF65-F5344CB8AC3E}">
        <p14:creationId xmlns:p14="http://schemas.microsoft.com/office/powerpoint/2010/main" val="1493525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Shape 1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7510976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Shape 2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smtClean="0"/>
              <a:t>Transition statement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dirty="0" smtClean="0"/>
              <a:t>Really tough</a:t>
            </a:r>
            <a:r>
              <a:rPr lang="en-US" baseline="0" dirty="0" smtClean="0"/>
              <a:t> to </a:t>
            </a:r>
            <a:r>
              <a:rPr lang="en-US" baseline="0" smtClean="0"/>
              <a:t>make interesting</a:t>
            </a:r>
            <a:endParaRPr lang="en-US" baseline="0" dirty="0" smtClean="0"/>
          </a:p>
        </p:txBody>
      </p:sp>
    </p:spTree>
    <p:extLst>
      <p:ext uri="{BB962C8B-B14F-4D97-AF65-F5344CB8AC3E}">
        <p14:creationId xmlns:p14="http://schemas.microsoft.com/office/powerpoint/2010/main" val="223348246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Shape 2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smtClean="0"/>
              <a:t>Transition statement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dirty="0" smtClean="0"/>
              <a:t>Really tough</a:t>
            </a:r>
            <a:r>
              <a:rPr lang="en-US" baseline="0" dirty="0" smtClean="0"/>
              <a:t> to </a:t>
            </a:r>
            <a:r>
              <a:rPr lang="en-US" baseline="0" smtClean="0"/>
              <a:t>make interesting</a:t>
            </a:r>
            <a:endParaRPr lang="en-US" baseline="0" dirty="0" smtClean="0"/>
          </a:p>
        </p:txBody>
      </p:sp>
    </p:spTree>
    <p:extLst>
      <p:ext uri="{BB962C8B-B14F-4D97-AF65-F5344CB8AC3E}">
        <p14:creationId xmlns:p14="http://schemas.microsoft.com/office/powerpoint/2010/main" val="144510269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Shape 2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2937286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Shape 2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3915526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Shape 2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857125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Shape 2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smtClean="0"/>
              <a:t>Transition </a:t>
            </a:r>
            <a:r>
              <a:rPr lang="en-US" dirty="0" smtClean="0"/>
              <a:t>statement</a:t>
            </a:r>
          </a:p>
          <a:p>
            <a:pPr lvl="0">
              <a:spcBef>
                <a:spcPts val="0"/>
              </a:spcBef>
              <a:buNone/>
            </a:pPr>
            <a:r>
              <a:rPr lang="en-US" dirty="0" smtClean="0"/>
              <a:t>Draw </a:t>
            </a:r>
            <a:r>
              <a:rPr lang="en-US" dirty="0" smtClean="0"/>
              <a:t>pictures of UAV with sensors on it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3553641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Shape 2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smtClean="0"/>
              <a:t>Transition </a:t>
            </a:r>
            <a:r>
              <a:rPr lang="en-US" dirty="0" smtClean="0"/>
              <a:t>statement</a:t>
            </a:r>
          </a:p>
          <a:p>
            <a:pPr lvl="0">
              <a:spcBef>
                <a:spcPts val="0"/>
              </a:spcBef>
              <a:buNone/>
            </a:pPr>
            <a:r>
              <a:rPr lang="en-US" dirty="0" smtClean="0"/>
              <a:t>Draw </a:t>
            </a:r>
            <a:r>
              <a:rPr lang="en-US" dirty="0" smtClean="0"/>
              <a:t>pictures of UAV with sensors on it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7764618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Shape 2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smtClean="0"/>
              <a:t>Transition </a:t>
            </a:r>
            <a:r>
              <a:rPr lang="en-US" dirty="0" smtClean="0"/>
              <a:t>statement</a:t>
            </a:r>
          </a:p>
          <a:p>
            <a:pPr lvl="0">
              <a:spcBef>
                <a:spcPts val="0"/>
              </a:spcBef>
              <a:buNone/>
            </a:pPr>
            <a:r>
              <a:rPr lang="en-US" dirty="0" smtClean="0"/>
              <a:t>Draw </a:t>
            </a:r>
            <a:r>
              <a:rPr lang="en-US" dirty="0" smtClean="0"/>
              <a:t>pictures of UAV with sensors on it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1592738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Shape 2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smtClean="0"/>
              <a:t>Transition </a:t>
            </a:r>
            <a:r>
              <a:rPr lang="en-US" dirty="0" smtClean="0"/>
              <a:t>statement</a:t>
            </a:r>
          </a:p>
          <a:p>
            <a:pPr lvl="0">
              <a:spcBef>
                <a:spcPts val="0"/>
              </a:spcBef>
              <a:buNone/>
            </a:pPr>
            <a:r>
              <a:rPr lang="en-US" dirty="0" smtClean="0"/>
              <a:t>Draw </a:t>
            </a:r>
            <a:r>
              <a:rPr lang="en-US" dirty="0" smtClean="0"/>
              <a:t>pictures of UAV with sensors on it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9977375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Shape 2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smtClean="0"/>
              <a:t>Transition </a:t>
            </a:r>
            <a:r>
              <a:rPr lang="en-US" dirty="0" smtClean="0"/>
              <a:t>statement</a:t>
            </a:r>
            <a:endParaRPr lang="en-US" baseline="0" dirty="0" smtClean="0"/>
          </a:p>
          <a:p>
            <a:pPr lvl="0">
              <a:spcBef>
                <a:spcPts val="0"/>
              </a:spcBef>
              <a:buNone/>
            </a:pPr>
            <a:r>
              <a:rPr lang="en-US" dirty="0" smtClean="0"/>
              <a:t>Draw pictures of UAV with sensors on it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259506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Shape 1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5746588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hape 30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Shape 3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009537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Shape 32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smtClean="0"/>
              <a:t>Tell them what to expect before playing the</a:t>
            </a:r>
            <a:r>
              <a:rPr lang="en-US" baseline="0" dirty="0" smtClean="0"/>
              <a:t> </a:t>
            </a:r>
            <a:r>
              <a:rPr lang="en-US" baseline="0" dirty="0" smtClean="0"/>
              <a:t>video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5591602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Shape 3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Shape 3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smtClean="0"/>
              <a:t>Add a plot or pic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4030883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Shape 1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6409311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Shape 33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Shape 3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1593708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Shape 34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Shape 3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6807352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Shape 34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Shape 3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127975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Shape 3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Shape 3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96694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Shape 1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041788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Shape 11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smtClean="0"/>
              <a:t>Show quadrotors and maybe not</a:t>
            </a:r>
            <a:r>
              <a:rPr lang="en-US" baseline="0" dirty="0" smtClean="0"/>
              <a:t> the logos – make sure not to read these slides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299922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Shape 11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smtClean="0"/>
              <a:t>Show quadrotors and maybe not</a:t>
            </a:r>
            <a:r>
              <a:rPr lang="en-US" baseline="0" dirty="0" smtClean="0"/>
              <a:t> the logos – make sure not to read these slides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355988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Shape 11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smtClean="0"/>
              <a:t>Show quadrotors and maybe not</a:t>
            </a:r>
            <a:r>
              <a:rPr lang="en-US" baseline="0" dirty="0" smtClean="0"/>
              <a:t> the logos – make sure not to read these slides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394911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Shape 11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smtClean="0"/>
              <a:t>Show quadrotors and maybe not</a:t>
            </a:r>
            <a:r>
              <a:rPr lang="en-US" baseline="0" dirty="0" smtClean="0"/>
              <a:t> the logos – make sure not to read these slides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052462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Shape 55"/>
          <p:cNvGrpSpPr/>
          <p:nvPr/>
        </p:nvGrpSpPr>
        <p:grpSpPr>
          <a:xfrm>
            <a:off x="4350278" y="2855377"/>
            <a:ext cx="443588" cy="105632"/>
            <a:chOff x="4137525" y="2915950"/>
            <a:chExt cx="869100" cy="207000"/>
          </a:xfrm>
        </p:grpSpPr>
        <p:sp>
          <p:nvSpPr>
            <p:cNvPr id="56" name="Shape 56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7" name="Shape 57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8" name="Shape 58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59" name="Shape 59"/>
          <p:cNvSpPr txBox="1">
            <a:spLocks noGrp="1"/>
          </p:cNvSpPr>
          <p:nvPr>
            <p:ph type="ctrTitle"/>
          </p:nvPr>
        </p:nvSpPr>
        <p:spPr>
          <a:xfrm>
            <a:off x="671257" y="990800"/>
            <a:ext cx="7801500" cy="17301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spcBef>
                <a:spcPts val="0"/>
              </a:spcBef>
              <a:buSzPct val="100000"/>
              <a:defRPr sz="4800"/>
            </a:lvl1pPr>
            <a:lvl2pPr lvl="1" algn="ctr" rtl="0">
              <a:spcBef>
                <a:spcPts val="0"/>
              </a:spcBef>
              <a:buSzPct val="100000"/>
              <a:defRPr sz="4800"/>
            </a:lvl2pPr>
            <a:lvl3pPr lvl="2" algn="ctr" rtl="0">
              <a:spcBef>
                <a:spcPts val="0"/>
              </a:spcBef>
              <a:buSzPct val="100000"/>
              <a:defRPr sz="4800"/>
            </a:lvl3pPr>
            <a:lvl4pPr lvl="3" algn="ctr" rtl="0">
              <a:spcBef>
                <a:spcPts val="0"/>
              </a:spcBef>
              <a:buSzPct val="100000"/>
              <a:defRPr sz="4800"/>
            </a:lvl4pPr>
            <a:lvl5pPr lvl="4" algn="ctr" rtl="0">
              <a:spcBef>
                <a:spcPts val="0"/>
              </a:spcBef>
              <a:buSzPct val="100000"/>
              <a:defRPr sz="4800"/>
            </a:lvl5pPr>
            <a:lvl6pPr lvl="5" algn="ctr" rtl="0">
              <a:spcBef>
                <a:spcPts val="0"/>
              </a:spcBef>
              <a:buSzPct val="100000"/>
              <a:defRPr sz="4800"/>
            </a:lvl6pPr>
            <a:lvl7pPr lvl="6" algn="ctr" rtl="0">
              <a:spcBef>
                <a:spcPts val="0"/>
              </a:spcBef>
              <a:buSzPct val="100000"/>
              <a:defRPr sz="4800"/>
            </a:lvl7pPr>
            <a:lvl8pPr lvl="7" algn="ctr" rtl="0">
              <a:spcBef>
                <a:spcPts val="0"/>
              </a:spcBef>
              <a:buSzPct val="100000"/>
              <a:defRPr sz="4800"/>
            </a:lvl8pPr>
            <a:lvl9pPr lvl="8" algn="ctr" rtl="0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subTitle" idx="1"/>
          </p:nvPr>
        </p:nvSpPr>
        <p:spPr>
          <a:xfrm>
            <a:off x="671250" y="3174875"/>
            <a:ext cx="7801500" cy="792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 txBox="1">
            <a:spLocks noGrp="1"/>
          </p:cNvSpPr>
          <p:nvPr>
            <p:ph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spcBef>
                <a:spcPts val="0"/>
              </a:spcBef>
              <a:buSzPct val="100000"/>
              <a:defRPr sz="12000"/>
            </a:lvl1pPr>
            <a:lvl2pPr lvl="1" algn="ctr" rtl="0">
              <a:spcBef>
                <a:spcPts val="0"/>
              </a:spcBef>
              <a:buSzPct val="100000"/>
              <a:defRPr sz="12000"/>
            </a:lvl2pPr>
            <a:lvl3pPr lvl="2" algn="ctr" rtl="0">
              <a:spcBef>
                <a:spcPts val="0"/>
              </a:spcBef>
              <a:buSzPct val="100000"/>
              <a:defRPr sz="12000"/>
            </a:lvl3pPr>
            <a:lvl4pPr lvl="3" algn="ctr" rtl="0">
              <a:spcBef>
                <a:spcPts val="0"/>
              </a:spcBef>
              <a:buSzPct val="100000"/>
              <a:defRPr sz="12000"/>
            </a:lvl4pPr>
            <a:lvl5pPr lvl="4" algn="ctr" rtl="0">
              <a:spcBef>
                <a:spcPts val="0"/>
              </a:spcBef>
              <a:buSzPct val="100000"/>
              <a:defRPr sz="12000"/>
            </a:lvl5pPr>
            <a:lvl6pPr lvl="5" algn="ctr" rtl="0">
              <a:spcBef>
                <a:spcPts val="0"/>
              </a:spcBef>
              <a:buSzPct val="100000"/>
              <a:defRPr sz="12000"/>
            </a:lvl6pPr>
            <a:lvl7pPr lvl="6" algn="ctr" rtl="0">
              <a:spcBef>
                <a:spcPts val="0"/>
              </a:spcBef>
              <a:buSzPct val="100000"/>
              <a:defRPr sz="12000"/>
            </a:lvl7pPr>
            <a:lvl8pPr lvl="7" algn="ctr" rtl="0">
              <a:spcBef>
                <a:spcPts val="0"/>
              </a:spcBef>
              <a:buSzPct val="100000"/>
              <a:defRPr sz="12000"/>
            </a:lvl8pPr>
            <a:lvl9pPr lvl="8" algn="ctr" rtl="0">
              <a:spcBef>
                <a:spcPts val="0"/>
              </a:spcBef>
              <a:buSzPct val="100000"/>
              <a:defRPr sz="12000"/>
            </a:lvl9pPr>
          </a:lstStyle>
          <a:p>
            <a:endParaRPr/>
          </a:p>
        </p:txBody>
      </p:sp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defRPr/>
            </a:lvl1pPr>
            <a:lvl2pPr lvl="1" algn="ctr" rtl="0">
              <a:spcBef>
                <a:spcPts val="0"/>
              </a:spcBef>
              <a:defRPr/>
            </a:lvl2pPr>
            <a:lvl3pPr lvl="2" algn="ctr" rtl="0">
              <a:spcBef>
                <a:spcPts val="0"/>
              </a:spcBef>
              <a:defRPr/>
            </a:lvl3pPr>
            <a:lvl4pPr lvl="3" algn="ctr" rtl="0">
              <a:spcBef>
                <a:spcPts val="0"/>
              </a:spcBef>
              <a:defRPr/>
            </a:lvl4pPr>
            <a:lvl5pPr lvl="4" algn="ctr" rtl="0">
              <a:spcBef>
                <a:spcPts val="0"/>
              </a:spcBef>
              <a:defRPr/>
            </a:lvl5pPr>
            <a:lvl6pPr lvl="5" algn="ctr" rtl="0">
              <a:spcBef>
                <a:spcPts val="0"/>
              </a:spcBef>
              <a:defRPr/>
            </a:lvl6pPr>
            <a:lvl7pPr lvl="6" algn="ctr" rtl="0">
              <a:spcBef>
                <a:spcPts val="0"/>
              </a:spcBef>
              <a:defRPr/>
            </a:lvl7pPr>
            <a:lvl8pPr lvl="7" algn="ctr" rtl="0">
              <a:spcBef>
                <a:spcPts val="0"/>
              </a:spcBef>
              <a:defRPr/>
            </a:lvl8pPr>
            <a:lvl9pPr lvl="8" algn="ctr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97" name="Shape 97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>
            <a:spLocks noGrp="1"/>
          </p:cNvSpPr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buSzPct val="100000"/>
              <a:defRPr sz="3600"/>
            </a:lvl1pPr>
            <a:lvl2pPr lvl="1" algn="ctr" rtl="0">
              <a:spcBef>
                <a:spcPts val="0"/>
              </a:spcBef>
              <a:buSzPct val="100000"/>
              <a:defRPr sz="3600"/>
            </a:lvl2pPr>
            <a:lvl3pPr lvl="2" algn="ctr" rtl="0">
              <a:spcBef>
                <a:spcPts val="0"/>
              </a:spcBef>
              <a:buSzPct val="100000"/>
              <a:defRPr sz="3600"/>
            </a:lvl3pPr>
            <a:lvl4pPr lvl="3" algn="ctr" rtl="0">
              <a:spcBef>
                <a:spcPts val="0"/>
              </a:spcBef>
              <a:buSzPct val="100000"/>
              <a:defRPr sz="3600"/>
            </a:lvl4pPr>
            <a:lvl5pPr lvl="4" algn="ctr" rtl="0">
              <a:spcBef>
                <a:spcPts val="0"/>
              </a:spcBef>
              <a:buSzPct val="100000"/>
              <a:defRPr sz="3600"/>
            </a:lvl5pPr>
            <a:lvl6pPr lvl="5" algn="ctr" rtl="0">
              <a:spcBef>
                <a:spcPts val="0"/>
              </a:spcBef>
              <a:buSzPct val="100000"/>
              <a:defRPr sz="3600"/>
            </a:lvl6pPr>
            <a:lvl7pPr lvl="6" algn="ctr" rtl="0">
              <a:spcBef>
                <a:spcPts val="0"/>
              </a:spcBef>
              <a:buSzPct val="100000"/>
              <a:defRPr sz="3600"/>
            </a:lvl7pPr>
            <a:lvl8pPr lvl="7" algn="ctr" rtl="0">
              <a:spcBef>
                <a:spcPts val="0"/>
              </a:spcBef>
              <a:buSzPct val="100000"/>
              <a:defRPr sz="3600"/>
            </a:lvl8pPr>
            <a:lvl9pPr lvl="8" algn="ctr" rtl="0">
              <a:spcBef>
                <a:spcPts val="0"/>
              </a:spcBef>
              <a:buSzPct val="100000"/>
              <a:defRPr sz="3600"/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73" name="Shape 73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SzPct val="100000"/>
              <a:defRPr sz="2400"/>
            </a:lvl1pPr>
            <a:lvl2pPr lvl="1" rtl="0">
              <a:spcBef>
                <a:spcPts val="0"/>
              </a:spcBef>
              <a:buSzPct val="100000"/>
              <a:defRPr sz="2400"/>
            </a:lvl2pPr>
            <a:lvl3pPr lvl="2" rtl="0">
              <a:spcBef>
                <a:spcPts val="0"/>
              </a:spcBef>
              <a:buSzPct val="100000"/>
              <a:defRPr sz="2400"/>
            </a:lvl3pPr>
            <a:lvl4pPr lvl="3" rtl="0">
              <a:spcBef>
                <a:spcPts val="0"/>
              </a:spcBef>
              <a:buSzPct val="100000"/>
              <a:defRPr sz="2400"/>
            </a:lvl4pPr>
            <a:lvl5pPr lvl="4" rtl="0">
              <a:spcBef>
                <a:spcPts val="0"/>
              </a:spcBef>
              <a:buSzPct val="100000"/>
              <a:defRPr sz="2400"/>
            </a:lvl5pPr>
            <a:lvl6pPr lvl="5" rtl="0">
              <a:spcBef>
                <a:spcPts val="0"/>
              </a:spcBef>
              <a:buSzPct val="100000"/>
              <a:defRPr sz="2400"/>
            </a:lvl6pPr>
            <a:lvl7pPr lvl="6" rtl="0">
              <a:spcBef>
                <a:spcPts val="0"/>
              </a:spcBef>
              <a:buSzPct val="100000"/>
              <a:defRPr sz="2400"/>
            </a:lvl7pPr>
            <a:lvl8pPr lvl="7" rtl="0">
              <a:spcBef>
                <a:spcPts val="0"/>
              </a:spcBef>
              <a:buSzPct val="100000"/>
              <a:defRPr sz="2400"/>
            </a:lvl8pPr>
            <a:lvl9pPr lvl="8" rtl="0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2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3" name="Shape 83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 lang="en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86" name="Shape 86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7" name="Shape 87"/>
          <p:cNvSpPr txBox="1">
            <a:spLocks noGrp="1"/>
          </p:cNvSpPr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spcBef>
                <a:spcPts val="0"/>
              </a:spcBef>
              <a:buSzPct val="100000"/>
              <a:defRPr sz="4200"/>
            </a:lvl1pPr>
            <a:lvl2pPr lvl="1" algn="ctr" rtl="0">
              <a:spcBef>
                <a:spcPts val="0"/>
              </a:spcBef>
              <a:buSzPct val="100000"/>
              <a:defRPr sz="4200"/>
            </a:lvl2pPr>
            <a:lvl3pPr lvl="2" algn="ctr" rtl="0">
              <a:spcBef>
                <a:spcPts val="0"/>
              </a:spcBef>
              <a:buSzPct val="100000"/>
              <a:defRPr sz="4200"/>
            </a:lvl3pPr>
            <a:lvl4pPr lvl="3" algn="ctr" rtl="0">
              <a:spcBef>
                <a:spcPts val="0"/>
              </a:spcBef>
              <a:buSzPct val="100000"/>
              <a:defRPr sz="4200"/>
            </a:lvl4pPr>
            <a:lvl5pPr lvl="4" algn="ctr" rtl="0">
              <a:spcBef>
                <a:spcPts val="0"/>
              </a:spcBef>
              <a:buSzPct val="100000"/>
              <a:defRPr sz="4200"/>
            </a:lvl5pPr>
            <a:lvl6pPr lvl="5" algn="ctr" rtl="0">
              <a:spcBef>
                <a:spcPts val="0"/>
              </a:spcBef>
              <a:buSzPct val="100000"/>
              <a:defRPr sz="4200"/>
            </a:lvl6pPr>
            <a:lvl7pPr lvl="6" algn="ctr" rtl="0">
              <a:spcBef>
                <a:spcPts val="0"/>
              </a:spcBef>
              <a:buSzPct val="100000"/>
              <a:defRPr sz="4200"/>
            </a:lvl7pPr>
            <a:lvl8pPr lvl="7" algn="ctr" rtl="0">
              <a:spcBef>
                <a:spcPts val="0"/>
              </a:spcBef>
              <a:buSzPct val="100000"/>
              <a:defRPr sz="4200"/>
            </a:lvl8pPr>
            <a:lvl9pPr lvl="8" algn="ctr" rtl="0">
              <a:spcBef>
                <a:spcPts val="0"/>
              </a:spcBef>
              <a:buSzPct val="100000"/>
              <a:defRPr sz="4200"/>
            </a:lvl9pPr>
          </a:lstStyle>
          <a:p>
            <a:endParaRPr/>
          </a:p>
        </p:txBody>
      </p:sp>
      <p:sp>
        <p:nvSpPr>
          <p:cNvPr id="88" name="Shape 88"/>
          <p:cNvSpPr txBox="1">
            <a:spLocks noGrp="1"/>
          </p:cNvSpPr>
          <p:nvPr>
            <p:ph type="subTitle" idx="1"/>
          </p:nvPr>
        </p:nvSpPr>
        <p:spPr>
          <a:xfrm>
            <a:off x="265500" y="2845200"/>
            <a:ext cx="4045200" cy="13455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9" name="Shape 8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0" name="Shape 90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 lang="en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>
            <a:endParaRPr/>
          </a:p>
        </p:txBody>
      </p:sp>
      <p:sp>
        <p:nvSpPr>
          <p:cNvPr id="93" name="Shape 93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55CC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ct val="100000"/>
              <a:buFont typeface="Average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‹#›</a:t>
            </a:fld>
            <a:endParaRPr lang="en" sz="10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jpg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gi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png"/><Relationship Id="rId4" Type="http://schemas.openxmlformats.org/officeDocument/2006/relationships/image" Target="../media/image35.jp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9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microsoft.com/office/2007/relationships/media" Target="../media/media1.m4v"/><Relationship Id="rId1" Type="http://schemas.openxmlformats.org/officeDocument/2006/relationships/video" Target="NULL" TargetMode="Externa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>
            <a:spLocks noGrp="1"/>
          </p:cNvSpPr>
          <p:nvPr>
            <p:ph type="ctrTitle"/>
          </p:nvPr>
        </p:nvSpPr>
        <p:spPr>
          <a:xfrm>
            <a:off x="671257" y="762200"/>
            <a:ext cx="7801500" cy="17301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Northrop Grumman: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Secure State Estimation</a:t>
            </a:r>
          </a:p>
        </p:txBody>
      </p:sp>
      <p:sp>
        <p:nvSpPr>
          <p:cNvPr id="105" name="Shape 105"/>
          <p:cNvSpPr txBox="1">
            <a:spLocks noGrp="1"/>
          </p:cNvSpPr>
          <p:nvPr>
            <p:ph type="subTitle" idx="1"/>
          </p:nvPr>
        </p:nvSpPr>
        <p:spPr>
          <a:xfrm>
            <a:off x="1864825" y="3174875"/>
            <a:ext cx="2498400" cy="1608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" sz="1800" b="1" u="sng" dirty="0" smtClean="0"/>
              <a:t>HMC T</a:t>
            </a:r>
            <a:r>
              <a:rPr lang="en-US" sz="1800" b="1" u="sng" dirty="0" smtClean="0"/>
              <a:t>e</a:t>
            </a:r>
            <a:r>
              <a:rPr lang="en" sz="1800" b="1" u="sng" dirty="0" smtClean="0"/>
              <a:t>am:</a:t>
            </a:r>
          </a:p>
          <a:p>
            <a:pPr lvl="0" algn="l" rtl="0">
              <a:spcBef>
                <a:spcPts val="0"/>
              </a:spcBef>
              <a:buNone/>
            </a:pPr>
            <a:r>
              <a:rPr lang="en" sz="1800" dirty="0" smtClean="0"/>
              <a:t>Robert </a:t>
            </a:r>
            <a:r>
              <a:rPr lang="en" sz="1800" dirty="0"/>
              <a:t>Cyprus (S)</a:t>
            </a:r>
          </a:p>
          <a:p>
            <a:pPr lvl="0" algn="l" rtl="0">
              <a:spcBef>
                <a:spcPts val="0"/>
              </a:spcBef>
              <a:buNone/>
            </a:pPr>
            <a:r>
              <a:rPr lang="en" sz="1800" dirty="0"/>
              <a:t>Aishvarya Korde (S)</a:t>
            </a:r>
          </a:p>
          <a:p>
            <a:pPr lvl="0" algn="l" rtl="0">
              <a:spcBef>
                <a:spcPts val="0"/>
              </a:spcBef>
              <a:buNone/>
            </a:pPr>
            <a:r>
              <a:rPr lang="en" sz="1800" dirty="0"/>
              <a:t>Zayra Lobo (J)</a:t>
            </a:r>
          </a:p>
          <a:p>
            <a:pPr lvl="0" algn="l" rtl="0">
              <a:spcBef>
                <a:spcPts val="0"/>
              </a:spcBef>
              <a:buNone/>
            </a:pPr>
            <a:r>
              <a:rPr lang="en" sz="1800" dirty="0"/>
              <a:t>Paige Rinnert (Fall TL)</a:t>
            </a:r>
          </a:p>
        </p:txBody>
      </p:sp>
      <p:sp>
        <p:nvSpPr>
          <p:cNvPr id="106" name="Shape 106"/>
          <p:cNvSpPr txBox="1">
            <a:spLocks noGrp="1"/>
          </p:cNvSpPr>
          <p:nvPr>
            <p:ph type="subTitle" idx="1"/>
          </p:nvPr>
        </p:nvSpPr>
        <p:spPr>
          <a:xfrm>
            <a:off x="4591950" y="3174875"/>
            <a:ext cx="3394800" cy="1608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" sz="1800" b="1" u="sng" dirty="0" smtClean="0"/>
              <a:t>Advisor:</a:t>
            </a:r>
            <a:r>
              <a:rPr lang="en" sz="1800" b="1" dirty="0" smtClean="0"/>
              <a:t>	</a:t>
            </a:r>
            <a:r>
              <a:rPr lang="en" sz="1800" dirty="0" smtClean="0"/>
              <a:t>Professor</a:t>
            </a:r>
            <a:r>
              <a:rPr lang="en" sz="1800" b="1" dirty="0" smtClean="0"/>
              <a:t> </a:t>
            </a:r>
            <a:r>
              <a:rPr lang="en" sz="1800" dirty="0"/>
              <a:t>Chris Clark</a:t>
            </a:r>
          </a:p>
          <a:p>
            <a:pPr lvl="0" algn="l" rtl="0">
              <a:spcBef>
                <a:spcPts val="0"/>
              </a:spcBef>
              <a:buNone/>
            </a:pPr>
            <a:r>
              <a:rPr lang="en" sz="1800" b="1" u="sng" dirty="0" smtClean="0"/>
              <a:t>Liaisons:</a:t>
            </a:r>
            <a:r>
              <a:rPr lang="en" sz="1800" b="1" dirty="0" smtClean="0"/>
              <a:t>	</a:t>
            </a:r>
            <a:r>
              <a:rPr lang="en" sz="1800" dirty="0" smtClean="0"/>
              <a:t>Ken </a:t>
            </a:r>
            <a:r>
              <a:rPr lang="en" sz="1800" dirty="0"/>
              <a:t>Dreshfield ‘80</a:t>
            </a:r>
          </a:p>
          <a:p>
            <a:pPr marL="914400" lvl="0" indent="0" algn="l" rtl="0">
              <a:spcBef>
                <a:spcPts val="0"/>
              </a:spcBef>
              <a:buNone/>
            </a:pPr>
            <a:r>
              <a:rPr lang="en" sz="1800" dirty="0"/>
              <a:t>Ian Jimenez ‘11</a:t>
            </a:r>
          </a:p>
          <a:p>
            <a:pPr marL="914400" lvl="0" indent="0" algn="l" rtl="0">
              <a:spcBef>
                <a:spcPts val="0"/>
              </a:spcBef>
              <a:buNone/>
            </a:pPr>
            <a:r>
              <a:rPr lang="en" sz="1800" dirty="0"/>
              <a:t>Ron P. Smith ‘83</a:t>
            </a:r>
          </a:p>
          <a:p>
            <a:pPr marL="914400" lvl="0" indent="0" algn="l" rtl="0">
              <a:spcBef>
                <a:spcPts val="0"/>
              </a:spcBef>
              <a:buNone/>
            </a:pPr>
            <a:r>
              <a:rPr lang="en" sz="1800" dirty="0"/>
              <a:t>Stephanie Tsuei (Lead)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222700" cy="1353665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1000"/>
              </a:spcAft>
              <a:buClr>
                <a:srgbClr val="D9D9D9"/>
              </a:buClr>
              <a:buSzPct val="100000"/>
              <a:buChar char="-"/>
            </a:pPr>
            <a:r>
              <a:rPr lang="en" sz="1800" dirty="0" smtClean="0">
                <a:solidFill>
                  <a:srgbClr val="D9D9D9"/>
                </a:solidFill>
              </a:rPr>
              <a:t>Control quadrotor with </a:t>
            </a:r>
            <a:r>
              <a:rPr lang="en" sz="1800" u="sng" dirty="0" smtClean="0">
                <a:solidFill>
                  <a:srgbClr val="D9D9D9"/>
                </a:solidFill>
              </a:rPr>
              <a:t>minimal</a:t>
            </a:r>
            <a:r>
              <a:rPr lang="en" sz="1800" dirty="0" smtClean="0">
                <a:solidFill>
                  <a:srgbClr val="D9D9D9"/>
                </a:solidFill>
              </a:rPr>
              <a:t> altitude </a:t>
            </a:r>
            <a:r>
              <a:rPr lang="en" sz="1800" b="1" dirty="0" smtClean="0">
                <a:solidFill>
                  <a:srgbClr val="F1C232"/>
                </a:solidFill>
              </a:rPr>
              <a:t>tracking </a:t>
            </a:r>
            <a:r>
              <a:rPr lang="en" sz="1800" b="1" dirty="0">
                <a:solidFill>
                  <a:srgbClr val="F1C232"/>
                </a:solidFill>
              </a:rPr>
              <a:t>error</a:t>
            </a:r>
            <a:r>
              <a:rPr lang="en" sz="1800" dirty="0">
                <a:solidFill>
                  <a:srgbClr val="D9D9D9"/>
                </a:solidFill>
              </a:rPr>
              <a:t> [m]</a:t>
            </a:r>
          </a:p>
          <a:p>
            <a:pPr marL="457200" lvl="0" indent="-342900" rtl="0">
              <a:spcBef>
                <a:spcPts val="0"/>
              </a:spcBef>
              <a:spcAft>
                <a:spcPts val="1000"/>
              </a:spcAft>
              <a:buClr>
                <a:srgbClr val="D9D9D9"/>
              </a:buClr>
              <a:buSzPct val="100000"/>
              <a:buChar char="-"/>
            </a:pPr>
            <a:r>
              <a:rPr lang="en" sz="1800" u="sng" dirty="0">
                <a:solidFill>
                  <a:srgbClr val="D9D9D9"/>
                </a:solidFill>
              </a:rPr>
              <a:t>Maximize</a:t>
            </a:r>
            <a:r>
              <a:rPr lang="en" sz="1800" dirty="0">
                <a:solidFill>
                  <a:srgbClr val="D9D9D9"/>
                </a:solidFill>
              </a:rPr>
              <a:t> </a:t>
            </a:r>
            <a:r>
              <a:rPr lang="en" sz="1800" b="1" dirty="0" smtClean="0">
                <a:solidFill>
                  <a:srgbClr val="F1C232"/>
                </a:solidFill>
              </a:rPr>
              <a:t>number </a:t>
            </a:r>
            <a:r>
              <a:rPr lang="en" sz="1800" b="1" dirty="0">
                <a:solidFill>
                  <a:srgbClr val="F1C232"/>
                </a:solidFill>
              </a:rPr>
              <a:t>of compromised sensors</a:t>
            </a:r>
            <a:r>
              <a:rPr lang="en" sz="1800" dirty="0">
                <a:solidFill>
                  <a:srgbClr val="D9D9D9"/>
                </a:solidFill>
              </a:rPr>
              <a:t> </a:t>
            </a:r>
            <a:r>
              <a:rPr lang="en" sz="1800" dirty="0" smtClean="0">
                <a:solidFill>
                  <a:srgbClr val="D9D9D9"/>
                </a:solidFill>
              </a:rPr>
              <a:t>for which states can be estimated</a:t>
            </a:r>
            <a:endParaRPr lang="en" sz="1800" dirty="0">
              <a:solidFill>
                <a:srgbClr val="D9D9D9"/>
              </a:solidFill>
            </a:endParaRPr>
          </a:p>
          <a:p>
            <a:pPr marL="457200" lvl="0" indent="-342900" rtl="0">
              <a:spcBef>
                <a:spcPts val="0"/>
              </a:spcBef>
              <a:spcAft>
                <a:spcPts val="1000"/>
              </a:spcAft>
              <a:buClr>
                <a:srgbClr val="CCCCCC"/>
              </a:buClr>
              <a:buSzPct val="100000"/>
              <a:buChar char="-"/>
            </a:pPr>
            <a:r>
              <a:rPr lang="en" sz="1800" u="sng" dirty="0" smtClean="0">
                <a:solidFill>
                  <a:srgbClr val="CCCCCC"/>
                </a:solidFill>
              </a:rPr>
              <a:t>Minimize</a:t>
            </a:r>
            <a:r>
              <a:rPr lang="en" sz="1800" dirty="0" smtClean="0">
                <a:solidFill>
                  <a:srgbClr val="CCCCCC"/>
                </a:solidFill>
              </a:rPr>
              <a:t> </a:t>
            </a:r>
            <a:r>
              <a:rPr lang="en" sz="1800" b="1" dirty="0">
                <a:solidFill>
                  <a:srgbClr val="F1C232"/>
                </a:solidFill>
              </a:rPr>
              <a:t>cost</a:t>
            </a:r>
            <a:r>
              <a:rPr lang="en" sz="1800" dirty="0">
                <a:solidFill>
                  <a:srgbClr val="CCCCCC"/>
                </a:solidFill>
              </a:rPr>
              <a:t> </a:t>
            </a:r>
          </a:p>
        </p:txBody>
      </p:sp>
      <p:sp>
        <p:nvSpPr>
          <p:cNvPr id="152" name="Shape 15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Objectives</a:t>
            </a:r>
          </a:p>
        </p:txBody>
      </p:sp>
      <p:pic>
        <p:nvPicPr>
          <p:cNvPr id="153" name="Shape 153"/>
          <p:cNvPicPr preferRelativeResize="0"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7321" y="2506140"/>
            <a:ext cx="3339713" cy="2191688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Shape 154"/>
          <p:cNvSpPr txBox="1"/>
          <p:nvPr/>
        </p:nvSpPr>
        <p:spPr>
          <a:xfrm>
            <a:off x="6000850" y="4759900"/>
            <a:ext cx="3253200" cy="439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000" dirty="0">
                <a:solidFill>
                  <a:srgbClr val="D9D9D9"/>
                </a:solidFill>
                <a:latin typeface="Average"/>
                <a:ea typeface="Average"/>
                <a:cs typeface="Average"/>
                <a:sym typeface="Average"/>
              </a:rPr>
              <a:t>http://illumin.usc.edu/162/the-quadrotors-coming-of-age/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Constraints</a:t>
            </a:r>
          </a:p>
        </p:txBody>
      </p:sp>
      <p:sp>
        <p:nvSpPr>
          <p:cNvPr id="160" name="Shape 160"/>
          <p:cNvSpPr txBox="1">
            <a:spLocks noGrp="1"/>
          </p:cNvSpPr>
          <p:nvPr>
            <p:ph type="body" idx="1"/>
          </p:nvPr>
        </p:nvSpPr>
        <p:spPr>
          <a:xfrm>
            <a:off x="159300" y="1076275"/>
            <a:ext cx="6975600" cy="3828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D9D9D9"/>
              </a:buClr>
              <a:buSzPct val="100000"/>
              <a:buChar char="-"/>
            </a:pPr>
            <a:r>
              <a:rPr lang="en" sz="1800" dirty="0">
                <a:solidFill>
                  <a:srgbClr val="D9D9D9"/>
                </a:solidFill>
              </a:rPr>
              <a:t>SSE must </a:t>
            </a:r>
            <a:r>
              <a:rPr lang="en" sz="1800" b="1" dirty="0">
                <a:solidFill>
                  <a:srgbClr val="F1C232"/>
                </a:solidFill>
              </a:rPr>
              <a:t>reduce tracking error</a:t>
            </a:r>
            <a:r>
              <a:rPr lang="en" sz="1800" dirty="0">
                <a:solidFill>
                  <a:srgbClr val="D9D9D9"/>
                </a:solidFill>
              </a:rPr>
              <a:t> when sensors are compromised: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endParaRPr sz="1800" dirty="0">
              <a:solidFill>
                <a:srgbClr val="D9D9D9"/>
              </a:solidFill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endParaRPr sz="1800" dirty="0">
              <a:solidFill>
                <a:srgbClr val="D9D9D9"/>
              </a:solidFill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endParaRPr sz="1800" dirty="0">
              <a:solidFill>
                <a:srgbClr val="D9D9D9"/>
              </a:solidFill>
            </a:endParaRPr>
          </a:p>
          <a:p>
            <a:pPr marL="457200" lvl="0" indent="-34290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D9D9D9"/>
              </a:buClr>
              <a:buSzPct val="100000"/>
              <a:buChar char="-"/>
            </a:pPr>
            <a:r>
              <a:rPr lang="en" sz="1800" dirty="0">
                <a:solidFill>
                  <a:srgbClr val="D9D9D9"/>
                </a:solidFill>
              </a:rPr>
              <a:t>Final implementation of the SSE must be in </a:t>
            </a:r>
            <a:r>
              <a:rPr lang="en" sz="1800" b="1" dirty="0">
                <a:solidFill>
                  <a:srgbClr val="F1C232"/>
                </a:solidFill>
              </a:rPr>
              <a:t>ROS</a:t>
            </a:r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D9D9D9"/>
              </a:buClr>
              <a:buSzPct val="100000"/>
              <a:buChar char="-"/>
            </a:pPr>
            <a:r>
              <a:rPr lang="en" sz="1800" dirty="0">
                <a:solidFill>
                  <a:srgbClr val="D9D9D9"/>
                </a:solidFill>
              </a:rPr>
              <a:t>Quadrotor must </a:t>
            </a:r>
            <a:r>
              <a:rPr lang="en" sz="1800" b="1" dirty="0">
                <a:solidFill>
                  <a:srgbClr val="F1C232"/>
                </a:solidFill>
              </a:rPr>
              <a:t>fly for 10 minutes</a:t>
            </a:r>
            <a:r>
              <a:rPr lang="en" sz="1800" dirty="0">
                <a:solidFill>
                  <a:srgbClr val="D9D9D9"/>
                </a:solidFill>
              </a:rPr>
              <a:t> on a single battery charge</a:t>
            </a:r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D9D9D9"/>
              </a:buClr>
              <a:buSzPct val="100000"/>
              <a:buChar char="-"/>
            </a:pPr>
            <a:r>
              <a:rPr lang="en" sz="1800" dirty="0">
                <a:solidFill>
                  <a:srgbClr val="D9D9D9"/>
                </a:solidFill>
              </a:rPr>
              <a:t>Must estimate states at a frequency of at least </a:t>
            </a:r>
            <a:r>
              <a:rPr lang="en" sz="1800" b="1" dirty="0">
                <a:solidFill>
                  <a:srgbClr val="F1C232"/>
                </a:solidFill>
              </a:rPr>
              <a:t>25 </a:t>
            </a:r>
            <a:r>
              <a:rPr lang="en" sz="1800" b="1" dirty="0" smtClean="0">
                <a:solidFill>
                  <a:srgbClr val="F1C232"/>
                </a:solidFill>
              </a:rPr>
              <a:t>Hz</a:t>
            </a:r>
            <a:endParaRPr lang="en" sz="1800" b="1" dirty="0">
              <a:solidFill>
                <a:srgbClr val="F1C232"/>
              </a:solidFill>
            </a:endParaRPr>
          </a:p>
        </p:txBody>
      </p:sp>
      <p:pic>
        <p:nvPicPr>
          <p:cNvPr id="161" name="Shape 161"/>
          <p:cNvPicPr preferRelativeResize="0"/>
          <p:nvPr/>
        </p:nvPicPr>
        <p:blipFill rotWithShape="1">
          <a:blip r:embed="rId3">
            <a:alphaModFix/>
          </a:blip>
          <a:srcRect t="9080" b="6523"/>
          <a:stretch/>
        </p:blipFill>
        <p:spPr>
          <a:xfrm>
            <a:off x="1720162" y="1591900"/>
            <a:ext cx="5703674" cy="1093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Functions</a:t>
            </a:r>
          </a:p>
        </p:txBody>
      </p:sp>
      <p:sp>
        <p:nvSpPr>
          <p:cNvPr id="167" name="Shape 16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163900" cy="3695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indent="-342900">
              <a:spcAft>
                <a:spcPts val="1000"/>
              </a:spcAft>
              <a:buClr>
                <a:srgbClr val="D9D9D9"/>
              </a:buClr>
              <a:buFont typeface="Average"/>
              <a:buChar char="-"/>
            </a:pPr>
            <a:r>
              <a:rPr lang="en" sz="1800" dirty="0">
                <a:solidFill>
                  <a:srgbClr val="D9D9D9"/>
                </a:solidFill>
              </a:rPr>
              <a:t>The SSE should </a:t>
            </a:r>
            <a:r>
              <a:rPr lang="en" sz="1800" b="1" dirty="0">
                <a:solidFill>
                  <a:srgbClr val="F1C232"/>
                </a:solidFill>
              </a:rPr>
              <a:t>estimate </a:t>
            </a:r>
            <a:r>
              <a:rPr lang="en" sz="1800" b="1" dirty="0" smtClean="0">
                <a:solidFill>
                  <a:srgbClr val="F1C232"/>
                </a:solidFill>
              </a:rPr>
              <a:t>the states</a:t>
            </a:r>
            <a:r>
              <a:rPr lang="en" sz="1800" dirty="0" smtClean="0">
                <a:solidFill>
                  <a:srgbClr val="D9D9D9"/>
                </a:solidFill>
              </a:rPr>
              <a:t> </a:t>
            </a:r>
            <a:r>
              <a:rPr lang="en" sz="1800" dirty="0">
                <a:solidFill>
                  <a:srgbClr val="D9D9D9"/>
                </a:solidFill>
              </a:rPr>
              <a:t>of the </a:t>
            </a:r>
            <a:r>
              <a:rPr lang="en" sz="1800" dirty="0" smtClean="0">
                <a:solidFill>
                  <a:srgbClr val="D9D9D9"/>
                </a:solidFill>
              </a:rPr>
              <a:t>quadrotor</a:t>
            </a:r>
            <a:endParaRPr lang="en" sz="1800" dirty="0">
              <a:solidFill>
                <a:srgbClr val="D9D9D9"/>
              </a:solidFill>
            </a:endParaRPr>
          </a:p>
          <a:p>
            <a:pPr marL="457200" lvl="0" indent="-342900">
              <a:spcBef>
                <a:spcPts val="0"/>
              </a:spcBef>
              <a:spcAft>
                <a:spcPts val="1000"/>
              </a:spcAft>
              <a:buClr>
                <a:srgbClr val="D9D9D9"/>
              </a:buClr>
              <a:buSzPct val="100000"/>
              <a:buChar char="-"/>
            </a:pPr>
            <a:r>
              <a:rPr lang="en" sz="1800" dirty="0" smtClean="0">
                <a:solidFill>
                  <a:srgbClr val="D9D9D9"/>
                </a:solidFill>
              </a:rPr>
              <a:t>Complete pre-planned</a:t>
            </a:r>
            <a:r>
              <a:rPr lang="en" sz="1800" dirty="0" smtClean="0">
                <a:solidFill>
                  <a:srgbClr val="F1C232"/>
                </a:solidFill>
              </a:rPr>
              <a:t> </a:t>
            </a:r>
            <a:r>
              <a:rPr lang="en" sz="1800" b="1" dirty="0">
                <a:solidFill>
                  <a:srgbClr val="F1C232"/>
                </a:solidFill>
              </a:rPr>
              <a:t>altitude profile</a:t>
            </a:r>
            <a:r>
              <a:rPr lang="en" sz="1800" dirty="0">
                <a:solidFill>
                  <a:srgbClr val="D9D9D9"/>
                </a:solidFill>
              </a:rPr>
              <a:t> with </a:t>
            </a:r>
            <a:r>
              <a:rPr lang="en" sz="1800" b="1" dirty="0">
                <a:solidFill>
                  <a:srgbClr val="F1C232"/>
                </a:solidFill>
              </a:rPr>
              <a:t>compromised sensors</a:t>
            </a:r>
          </a:p>
          <a:p>
            <a:pPr marL="457200" lvl="0" indent="-342900">
              <a:spcBef>
                <a:spcPts val="0"/>
              </a:spcBef>
              <a:spcAft>
                <a:spcPts val="1000"/>
              </a:spcAft>
              <a:buClr>
                <a:srgbClr val="D9D9D9"/>
              </a:buClr>
              <a:buSzPct val="100000"/>
              <a:buChar char="-"/>
            </a:pPr>
            <a:r>
              <a:rPr lang="en" sz="1800" dirty="0" smtClean="0">
                <a:solidFill>
                  <a:srgbClr val="D9D9D9"/>
                </a:solidFill>
              </a:rPr>
              <a:t>Perform </a:t>
            </a:r>
            <a:r>
              <a:rPr lang="en" sz="1800" b="1" dirty="0">
                <a:solidFill>
                  <a:srgbClr val="F1C232"/>
                </a:solidFill>
              </a:rPr>
              <a:t>real time</a:t>
            </a:r>
            <a:r>
              <a:rPr lang="en" sz="1800" dirty="0">
                <a:solidFill>
                  <a:srgbClr val="D9D9D9"/>
                </a:solidFill>
              </a:rPr>
              <a:t> state estimation and correction</a:t>
            </a:r>
          </a:p>
          <a:p>
            <a:pPr marL="457200" lvl="0" indent="-342900">
              <a:spcBef>
                <a:spcPts val="0"/>
              </a:spcBef>
              <a:spcAft>
                <a:spcPts val="1000"/>
              </a:spcAft>
              <a:buClr>
                <a:srgbClr val="D9D9D9"/>
              </a:buClr>
              <a:buSzPct val="100000"/>
              <a:buChar char="-"/>
            </a:pPr>
            <a:r>
              <a:rPr lang="en" sz="1800" b="1" dirty="0" smtClean="0">
                <a:solidFill>
                  <a:srgbClr val="F1C232"/>
                </a:solidFill>
              </a:rPr>
              <a:t>Simulate </a:t>
            </a:r>
            <a:r>
              <a:rPr lang="en" sz="1800" b="1" dirty="0" smtClean="0">
                <a:solidFill>
                  <a:srgbClr val="F1C232"/>
                </a:solidFill>
              </a:rPr>
              <a:t>hacking </a:t>
            </a:r>
            <a:r>
              <a:rPr lang="en-US" sz="1800" dirty="0" smtClean="0">
                <a:solidFill>
                  <a:srgbClr val="D9D9D9"/>
                </a:solidFill>
              </a:rPr>
              <a:t>of sensor inputs to </a:t>
            </a:r>
            <a:r>
              <a:rPr lang="en" sz="1800" dirty="0" smtClean="0">
                <a:solidFill>
                  <a:srgbClr val="D9D9D9"/>
                </a:solidFill>
              </a:rPr>
              <a:t>the </a:t>
            </a:r>
            <a:r>
              <a:rPr lang="en" sz="1800" dirty="0" smtClean="0">
                <a:solidFill>
                  <a:srgbClr val="D9D9D9"/>
                </a:solidFill>
              </a:rPr>
              <a:t>SSE</a:t>
            </a:r>
            <a:endParaRPr lang="en" sz="1800" dirty="0" smtClean="0">
              <a:solidFill>
                <a:srgbClr val="D9D9D9"/>
              </a:solidFill>
            </a:endParaRPr>
          </a:p>
        </p:txBody>
      </p:sp>
      <p:pic>
        <p:nvPicPr>
          <p:cNvPr id="168" name="Shape 1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51800" y="1314125"/>
            <a:ext cx="3356699" cy="2748777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Shape 169"/>
          <p:cNvSpPr txBox="1"/>
          <p:nvPr/>
        </p:nvSpPr>
        <p:spPr>
          <a:xfrm>
            <a:off x="2915625" y="4779825"/>
            <a:ext cx="6380700" cy="418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000">
                <a:solidFill>
                  <a:srgbClr val="D9D9D9"/>
                </a:solidFill>
                <a:latin typeface="Average"/>
                <a:ea typeface="Average"/>
                <a:cs typeface="Average"/>
                <a:sym typeface="Average"/>
              </a:rPr>
              <a:t>http://spectrum.ieee.org/automaton/robotics/military-robots/aeryon-scout-quadrotor-spies-on-bad-guys-from-above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Preliminary Control System Outline</a:t>
            </a:r>
          </a:p>
        </p:txBody>
      </p:sp>
      <p:pic>
        <p:nvPicPr>
          <p:cNvPr id="184" name="Shape 184"/>
          <p:cNvPicPr preferRelativeResize="0"/>
          <p:nvPr/>
        </p:nvPicPr>
        <p:blipFill rotWithShape="1">
          <a:blip r:embed="rId3">
            <a:alphaModFix/>
          </a:blip>
          <a:srcRect l="689" t="3864" r="876"/>
          <a:stretch/>
        </p:blipFill>
        <p:spPr>
          <a:xfrm>
            <a:off x="311700" y="1017725"/>
            <a:ext cx="8520600" cy="35795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Preliminary Control System Outline</a:t>
            </a:r>
          </a:p>
        </p:txBody>
      </p:sp>
      <p:pic>
        <p:nvPicPr>
          <p:cNvPr id="184" name="Shape 184"/>
          <p:cNvPicPr preferRelativeResize="0"/>
          <p:nvPr/>
        </p:nvPicPr>
        <p:blipFill rotWithShape="1">
          <a:blip r:embed="rId3">
            <a:alphaModFix/>
          </a:blip>
          <a:srcRect l="689" t="3864" r="876"/>
          <a:stretch/>
        </p:blipFill>
        <p:spPr>
          <a:xfrm>
            <a:off x="311700" y="1017725"/>
            <a:ext cx="8520600" cy="357951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/>
          <p:nvPr/>
        </p:nvSpPr>
        <p:spPr>
          <a:xfrm>
            <a:off x="3740726" y="1128156"/>
            <a:ext cx="1187533" cy="771896"/>
          </a:xfrm>
          <a:prstGeom prst="rect">
            <a:avLst/>
          </a:prstGeom>
          <a:noFill/>
          <a:ln w="76200">
            <a:solidFill>
              <a:srgbClr val="F1C2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Shape 298"/>
          <p:cNvPicPr preferRelativeResize="0"/>
          <p:nvPr/>
        </p:nvPicPr>
        <p:blipFill rotWithShape="1">
          <a:blip r:embed="rId4">
            <a:alphaModFix/>
          </a:blip>
          <a:srcRect l="17537" r="15294"/>
          <a:stretch/>
        </p:blipFill>
        <p:spPr>
          <a:xfrm>
            <a:off x="2802575" y="1211283"/>
            <a:ext cx="752413" cy="1201684"/>
          </a:xfrm>
          <a:prstGeom prst="rect">
            <a:avLst/>
          </a:prstGeom>
          <a:noFill/>
          <a:ln w="57150">
            <a:solidFill>
              <a:srgbClr val="F1C232"/>
            </a:solidFill>
          </a:ln>
        </p:spPr>
      </p:pic>
    </p:spTree>
    <p:extLst>
      <p:ext uri="{BB962C8B-B14F-4D97-AF65-F5344CB8AC3E}">
        <p14:creationId xmlns:p14="http://schemas.microsoft.com/office/powerpoint/2010/main" val="2549512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Preliminary Control System Outline</a:t>
            </a:r>
          </a:p>
        </p:txBody>
      </p:sp>
      <p:pic>
        <p:nvPicPr>
          <p:cNvPr id="184" name="Shape 184"/>
          <p:cNvPicPr preferRelativeResize="0"/>
          <p:nvPr/>
        </p:nvPicPr>
        <p:blipFill rotWithShape="1">
          <a:blip r:embed="rId3">
            <a:alphaModFix/>
          </a:blip>
          <a:srcRect l="689" t="3864" r="876"/>
          <a:stretch/>
        </p:blipFill>
        <p:spPr>
          <a:xfrm>
            <a:off x="311700" y="1017725"/>
            <a:ext cx="8520600" cy="357951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/>
          <p:nvPr/>
        </p:nvSpPr>
        <p:spPr>
          <a:xfrm>
            <a:off x="6115792" y="1111479"/>
            <a:ext cx="1187533" cy="771896"/>
          </a:xfrm>
          <a:prstGeom prst="rect">
            <a:avLst/>
          </a:prstGeom>
          <a:noFill/>
          <a:ln w="76200">
            <a:solidFill>
              <a:srgbClr val="F1C2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Image result for quadroto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1993" y="203177"/>
            <a:ext cx="1521412" cy="1056396"/>
          </a:xfrm>
          <a:prstGeom prst="rect">
            <a:avLst/>
          </a:prstGeom>
          <a:noFill/>
          <a:ln w="57150">
            <a:solidFill>
              <a:srgbClr val="F1C23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4749848" y="4836605"/>
            <a:ext cx="43941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D9D9D9"/>
                </a:solidFill>
              </a:rPr>
              <a:t>http://www.pupin.rs/RnDProfile/research-topic28.html</a:t>
            </a:r>
          </a:p>
        </p:txBody>
      </p:sp>
    </p:spTree>
    <p:extLst>
      <p:ext uri="{BB962C8B-B14F-4D97-AF65-F5344CB8AC3E}">
        <p14:creationId xmlns:p14="http://schemas.microsoft.com/office/powerpoint/2010/main" val="3250577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Preliminary Control System Outline</a:t>
            </a:r>
          </a:p>
        </p:txBody>
      </p:sp>
      <p:pic>
        <p:nvPicPr>
          <p:cNvPr id="184" name="Shape 184"/>
          <p:cNvPicPr preferRelativeResize="0"/>
          <p:nvPr/>
        </p:nvPicPr>
        <p:blipFill rotWithShape="1">
          <a:blip r:embed="rId3">
            <a:alphaModFix/>
          </a:blip>
          <a:srcRect l="689" t="3864" r="876"/>
          <a:stretch/>
        </p:blipFill>
        <p:spPr>
          <a:xfrm>
            <a:off x="311700" y="1017725"/>
            <a:ext cx="8520600" cy="357951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/>
          <p:nvPr/>
        </p:nvSpPr>
        <p:spPr>
          <a:xfrm>
            <a:off x="7552706" y="2643396"/>
            <a:ext cx="1187533" cy="771896"/>
          </a:xfrm>
          <a:prstGeom prst="rect">
            <a:avLst/>
          </a:prstGeom>
          <a:noFill/>
          <a:ln w="76200">
            <a:solidFill>
              <a:srgbClr val="F1C2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Shape 284"/>
          <p:cNvPicPr preferRelativeResize="0">
            <a:picLocks noChangeAspect="1"/>
          </p:cNvPicPr>
          <p:nvPr/>
        </p:nvPicPr>
        <p:blipFill rotWithShape="1">
          <a:blip r:embed="rId4">
            <a:alphaModFix/>
          </a:blip>
          <a:srcRect t="10905"/>
          <a:stretch/>
        </p:blipFill>
        <p:spPr>
          <a:xfrm>
            <a:off x="6442436" y="1665658"/>
            <a:ext cx="894248" cy="796772"/>
          </a:xfrm>
          <a:prstGeom prst="rect">
            <a:avLst/>
          </a:prstGeom>
          <a:noFill/>
          <a:ln w="57150">
            <a:solidFill>
              <a:srgbClr val="F1C232"/>
            </a:solidFill>
          </a:ln>
        </p:spPr>
      </p:pic>
      <p:pic>
        <p:nvPicPr>
          <p:cNvPr id="8" name="Shape 285"/>
          <p:cNvPicPr preferRelativeResize="0"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42437" y="3415293"/>
            <a:ext cx="894248" cy="894248"/>
          </a:xfrm>
          <a:prstGeom prst="rect">
            <a:avLst/>
          </a:prstGeom>
          <a:noFill/>
          <a:ln w="57150">
            <a:solidFill>
              <a:srgbClr val="F1C232"/>
            </a:solidFill>
          </a:ln>
        </p:spPr>
      </p:pic>
      <p:pic>
        <p:nvPicPr>
          <p:cNvPr id="9" name="Shape 286"/>
          <p:cNvPicPr preferRelativeResize="0">
            <a:picLocks noChangeAspect="1"/>
          </p:cNvPicPr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42437" y="2521046"/>
            <a:ext cx="894248" cy="894246"/>
          </a:xfrm>
          <a:prstGeom prst="rect">
            <a:avLst/>
          </a:prstGeom>
          <a:noFill/>
          <a:ln w="57150">
            <a:solidFill>
              <a:srgbClr val="F1C232"/>
            </a:solidFill>
          </a:ln>
        </p:spPr>
      </p:pic>
    </p:spTree>
    <p:extLst>
      <p:ext uri="{BB962C8B-B14F-4D97-AF65-F5344CB8AC3E}">
        <p14:creationId xmlns:p14="http://schemas.microsoft.com/office/powerpoint/2010/main" val="3616153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>
                <a:solidFill>
                  <a:srgbClr val="DEDEDE"/>
                </a:solidFill>
              </a:rPr>
              <a:t>Preliminary</a:t>
            </a:r>
            <a:r>
              <a:rPr lang="en" dirty="0"/>
              <a:t> Control System Outline</a:t>
            </a:r>
          </a:p>
        </p:txBody>
      </p:sp>
      <p:pic>
        <p:nvPicPr>
          <p:cNvPr id="184" name="Shape 184"/>
          <p:cNvPicPr preferRelativeResize="0"/>
          <p:nvPr/>
        </p:nvPicPr>
        <p:blipFill rotWithShape="1">
          <a:blip r:embed="rId3">
            <a:alphaModFix/>
          </a:blip>
          <a:srcRect l="689" t="3864" r="876"/>
          <a:stretch/>
        </p:blipFill>
        <p:spPr>
          <a:xfrm>
            <a:off x="311700" y="1017725"/>
            <a:ext cx="8520600" cy="357951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/>
          <p:nvPr/>
        </p:nvSpPr>
        <p:spPr>
          <a:xfrm>
            <a:off x="2897579" y="2755075"/>
            <a:ext cx="3847605" cy="1733797"/>
          </a:xfrm>
          <a:prstGeom prst="rect">
            <a:avLst/>
          </a:prstGeom>
          <a:noFill/>
          <a:ln w="76200">
            <a:solidFill>
              <a:srgbClr val="F1C23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4749848" y="4836605"/>
            <a:ext cx="43941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D9D9D9"/>
                </a:solidFill>
              </a:rPr>
              <a:t>http://www.pupin.rs/RnDProfile/research-topic28.html</a:t>
            </a:r>
          </a:p>
        </p:txBody>
      </p:sp>
      <p:pic>
        <p:nvPicPr>
          <p:cNvPr id="7" name="Shape 2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111" y="2430627"/>
            <a:ext cx="2199058" cy="1369471"/>
          </a:xfrm>
          <a:prstGeom prst="rect">
            <a:avLst/>
          </a:prstGeom>
          <a:noFill/>
          <a:ln w="57150">
            <a:solidFill>
              <a:srgbClr val="F1C232"/>
            </a:solidFill>
          </a:ln>
        </p:spPr>
      </p:pic>
    </p:spTree>
    <p:extLst>
      <p:ext uri="{BB962C8B-B14F-4D97-AF65-F5344CB8AC3E}">
        <p14:creationId xmlns:p14="http://schemas.microsoft.com/office/powerpoint/2010/main" val="1929072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11700" y="1017726"/>
            <a:ext cx="8520600" cy="3616408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D9D9D9"/>
              </a:solidFill>
            </a:endParaRPr>
          </a:p>
        </p:txBody>
      </p:sp>
      <p:sp>
        <p:nvSpPr>
          <p:cNvPr id="189" name="Shape 18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Preliminary Control System Outline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4" t="50997" r="13220" b="-857"/>
          <a:stretch/>
        </p:blipFill>
        <p:spPr>
          <a:xfrm>
            <a:off x="311700" y="1017726"/>
            <a:ext cx="8523570" cy="3616408"/>
          </a:xfrm>
          <a:prstGeom prst="rect">
            <a:avLst/>
          </a:prstGeom>
        </p:spPr>
      </p:pic>
      <p:sp>
        <p:nvSpPr>
          <p:cNvPr id="7" name="Shape 198"/>
          <p:cNvSpPr txBox="1"/>
          <p:nvPr/>
        </p:nvSpPr>
        <p:spPr>
          <a:xfrm>
            <a:off x="6363900" y="4394675"/>
            <a:ext cx="1216500" cy="572700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b="1" dirty="0"/>
              <a:t>Functioning Sensors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Preliminary Control System Outline</a:t>
            </a:r>
          </a:p>
        </p:txBody>
      </p:sp>
      <p:pic>
        <p:nvPicPr>
          <p:cNvPr id="197" name="Shape 1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17724"/>
            <a:ext cx="8520600" cy="3616409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Shape 198"/>
          <p:cNvSpPr txBox="1"/>
          <p:nvPr/>
        </p:nvSpPr>
        <p:spPr>
          <a:xfrm>
            <a:off x="6363900" y="4394675"/>
            <a:ext cx="1216500" cy="572700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b="1" dirty="0"/>
              <a:t>Functioning Sensors</a:t>
            </a:r>
          </a:p>
        </p:txBody>
      </p:sp>
      <p:sp>
        <p:nvSpPr>
          <p:cNvPr id="199" name="Shape 199"/>
          <p:cNvSpPr txBox="1"/>
          <p:nvPr/>
        </p:nvSpPr>
        <p:spPr>
          <a:xfrm>
            <a:off x="7645150" y="4394675"/>
            <a:ext cx="1401900" cy="5727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b="1"/>
              <a:t>Compromised Sensors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dominos dron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646" y="441099"/>
            <a:ext cx="3732519" cy="2099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0" y="4866501"/>
            <a:ext cx="341632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D9D9D9"/>
                </a:solidFill>
                <a:latin typeface="Average" panose="020B0604020202020204" charset="0"/>
              </a:rPr>
              <a:t>https://www.youtube.com/watch?v=on4DRTUvst0</a:t>
            </a:r>
          </a:p>
        </p:txBody>
      </p:sp>
    </p:spTree>
    <p:extLst>
      <p:ext uri="{BB962C8B-B14F-4D97-AF65-F5344CB8AC3E}">
        <p14:creationId xmlns:p14="http://schemas.microsoft.com/office/powerpoint/2010/main" val="193208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5459708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Preliminary Control System Outline</a:t>
            </a:r>
          </a:p>
        </p:txBody>
      </p:sp>
      <p:pic>
        <p:nvPicPr>
          <p:cNvPr id="184" name="Shape 184"/>
          <p:cNvPicPr preferRelativeResize="0"/>
          <p:nvPr/>
        </p:nvPicPr>
        <p:blipFill rotWithShape="1">
          <a:blip r:embed="rId3">
            <a:alphaModFix/>
          </a:blip>
          <a:srcRect l="689" t="3864" r="876"/>
          <a:stretch/>
        </p:blipFill>
        <p:spPr>
          <a:xfrm>
            <a:off x="311700" y="1017725"/>
            <a:ext cx="8520600" cy="357951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/>
          <p:nvPr/>
        </p:nvSpPr>
        <p:spPr>
          <a:xfrm>
            <a:off x="6115792" y="1111479"/>
            <a:ext cx="1187533" cy="771896"/>
          </a:xfrm>
          <a:prstGeom prst="rect">
            <a:avLst/>
          </a:prstGeom>
          <a:noFill/>
          <a:ln w="76200">
            <a:solidFill>
              <a:srgbClr val="F1C2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5513996" y="4892940"/>
            <a:ext cx="369043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D9D9D9"/>
                </a:solidFill>
                <a:latin typeface="Average" panose="020B0604020202020204" charset="0"/>
              </a:rPr>
              <a:t>http://www.pupin.rs/RnDProfile/research-topic28.html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290434" y="333087"/>
            <a:ext cx="1068779" cy="646986"/>
          </a:xfrm>
          <a:prstGeom prst="roundRect">
            <a:avLst/>
          </a:prstGeom>
          <a:solidFill>
            <a:srgbClr val="F1C232"/>
          </a:solidFill>
          <a:ln w="571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+mj-lt"/>
              </a:rPr>
              <a:t>Dynamic Model</a:t>
            </a:r>
            <a:endParaRPr lang="en-US" sz="1600" dirty="0">
              <a:latin typeface="+mj-lt"/>
            </a:endParaRPr>
          </a:p>
        </p:txBody>
      </p:sp>
      <p:pic>
        <p:nvPicPr>
          <p:cNvPr id="9" name="Picture 2" descr="Image result for quadroto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1993" y="203177"/>
            <a:ext cx="1521412" cy="1056396"/>
          </a:xfrm>
          <a:prstGeom prst="rect">
            <a:avLst/>
          </a:prstGeom>
          <a:noFill/>
          <a:ln w="57150">
            <a:solidFill>
              <a:srgbClr val="F1C23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54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Quadrotor Dynamic Model: Coordinate Definitions</a:t>
            </a:r>
          </a:p>
        </p:txBody>
      </p:sp>
      <p:sp>
        <p:nvSpPr>
          <p:cNvPr id="213" name="Shape 213"/>
          <p:cNvSpPr txBox="1"/>
          <p:nvPr/>
        </p:nvSpPr>
        <p:spPr>
          <a:xfrm>
            <a:off x="6419300" y="4904700"/>
            <a:ext cx="2900700" cy="238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800">
                <a:solidFill>
                  <a:schemeClr val="dk1"/>
                </a:solidFill>
              </a:rPr>
              <a:t>http://file.scirp.org/Html/12-7900231_35654.htm</a:t>
            </a:r>
          </a:p>
        </p:txBody>
      </p:sp>
      <p:pic>
        <p:nvPicPr>
          <p:cNvPr id="214" name="Shape 2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5899" y="941525"/>
            <a:ext cx="4032199" cy="4049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Shape 215"/>
          <p:cNvSpPr/>
          <p:nvPr/>
        </p:nvSpPr>
        <p:spPr>
          <a:xfrm>
            <a:off x="2555900" y="4050925"/>
            <a:ext cx="1395000" cy="939600"/>
          </a:xfrm>
          <a:prstGeom prst="rect">
            <a:avLst/>
          </a:prstGeom>
          <a:noFill/>
          <a:ln w="28575" cap="flat" cmpd="sng">
            <a:solidFill>
              <a:srgbClr val="FFD9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219" name="Shape 219"/>
          <p:cNvCxnSpPr/>
          <p:nvPr/>
        </p:nvCxnSpPr>
        <p:spPr>
          <a:xfrm>
            <a:off x="4889250" y="2337075"/>
            <a:ext cx="537900" cy="332400"/>
          </a:xfrm>
          <a:prstGeom prst="straightConnector1">
            <a:avLst/>
          </a:prstGeom>
          <a:noFill/>
          <a:ln w="28575" cap="flat" cmpd="sng">
            <a:solidFill>
              <a:srgbClr val="F6B26B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20" name="Shape 220"/>
          <p:cNvCxnSpPr/>
          <p:nvPr/>
        </p:nvCxnSpPr>
        <p:spPr>
          <a:xfrm rot="10800000" flipH="1">
            <a:off x="4889250" y="2024175"/>
            <a:ext cx="537900" cy="312900"/>
          </a:xfrm>
          <a:prstGeom prst="straightConnector1">
            <a:avLst/>
          </a:prstGeom>
          <a:noFill/>
          <a:ln w="28575" cap="flat" cmpd="sng">
            <a:solidFill>
              <a:srgbClr val="F6B26B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21" name="Shape 221"/>
          <p:cNvCxnSpPr/>
          <p:nvPr/>
        </p:nvCxnSpPr>
        <p:spPr>
          <a:xfrm>
            <a:off x="4899025" y="2337075"/>
            <a:ext cx="0" cy="606300"/>
          </a:xfrm>
          <a:prstGeom prst="straightConnector1">
            <a:avLst/>
          </a:prstGeom>
          <a:noFill/>
          <a:ln w="28575" cap="flat" cmpd="sng">
            <a:solidFill>
              <a:srgbClr val="F6B26B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222" name="Shape 222"/>
          <p:cNvSpPr txBox="1"/>
          <p:nvPr/>
        </p:nvSpPr>
        <p:spPr>
          <a:xfrm>
            <a:off x="4567455" y="1535723"/>
            <a:ext cx="661083" cy="4922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1200" b="1" dirty="0">
                <a:solidFill>
                  <a:srgbClr val="E6913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Body frame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Quadrotor Dynamic Model: Coordinate Definitions</a:t>
            </a:r>
          </a:p>
        </p:txBody>
      </p:sp>
      <p:sp>
        <p:nvSpPr>
          <p:cNvPr id="213" name="Shape 213"/>
          <p:cNvSpPr txBox="1"/>
          <p:nvPr/>
        </p:nvSpPr>
        <p:spPr>
          <a:xfrm>
            <a:off x="6419300" y="4904700"/>
            <a:ext cx="2900700" cy="238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800">
                <a:solidFill>
                  <a:schemeClr val="dk1"/>
                </a:solidFill>
              </a:rPr>
              <a:t>http://file.scirp.org/Html/12-7900231_35654.htm</a:t>
            </a:r>
          </a:p>
        </p:txBody>
      </p:sp>
      <p:pic>
        <p:nvPicPr>
          <p:cNvPr id="214" name="Shape 2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5899" y="941525"/>
            <a:ext cx="4032199" cy="4049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Shape 216"/>
          <p:cNvSpPr/>
          <p:nvPr/>
        </p:nvSpPr>
        <p:spPr>
          <a:xfrm>
            <a:off x="4901350" y="3467450"/>
            <a:ext cx="603900" cy="238800"/>
          </a:xfrm>
          <a:prstGeom prst="rect">
            <a:avLst/>
          </a:prstGeom>
          <a:noFill/>
          <a:ln w="28575" cap="flat" cmpd="sng">
            <a:solidFill>
              <a:srgbClr val="E0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17" name="Shape 217"/>
          <p:cNvSpPr/>
          <p:nvPr/>
        </p:nvSpPr>
        <p:spPr>
          <a:xfrm>
            <a:off x="5815400" y="1830400"/>
            <a:ext cx="603900" cy="238800"/>
          </a:xfrm>
          <a:prstGeom prst="rect">
            <a:avLst/>
          </a:prstGeom>
          <a:noFill/>
          <a:ln w="28575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18" name="Shape 218"/>
          <p:cNvSpPr/>
          <p:nvPr/>
        </p:nvSpPr>
        <p:spPr>
          <a:xfrm>
            <a:off x="3485100" y="1992550"/>
            <a:ext cx="603900" cy="238800"/>
          </a:xfrm>
          <a:prstGeom prst="rect">
            <a:avLst/>
          </a:prstGeom>
          <a:noFill/>
          <a:ln w="28575" cap="flat" cmpd="sng">
            <a:solidFill>
              <a:srgbClr val="3C78D8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6184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55CC"/>
        </a:solidFill>
        <a:effectLst/>
      </p:bgPr>
    </p:bg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Shape 2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6175" y="1417587"/>
            <a:ext cx="2900099" cy="1069471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Shape 228"/>
          <p:cNvSpPr txBox="1"/>
          <p:nvPr/>
        </p:nvSpPr>
        <p:spPr>
          <a:xfrm>
            <a:off x="528850" y="353975"/>
            <a:ext cx="3032700" cy="565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Dynamic Model</a:t>
            </a:r>
          </a:p>
        </p:txBody>
      </p:sp>
      <p:sp>
        <p:nvSpPr>
          <p:cNvPr id="229" name="Shape 229"/>
          <p:cNvSpPr txBox="1"/>
          <p:nvPr/>
        </p:nvSpPr>
        <p:spPr>
          <a:xfrm>
            <a:off x="1828800" y="4837670"/>
            <a:ext cx="7315050" cy="30582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200" dirty="0">
                <a:solidFill>
                  <a:schemeClr val="dk1"/>
                </a:solidFill>
                <a:latin typeface="Average" panose="020B0604020202020204" charset="0"/>
              </a:rPr>
              <a:t>http://andrew.gibiansky.com/downloads/pdf/Quadcopter%20Dynamics,%20Simulation,%20and%20Control.pdf</a:t>
            </a:r>
          </a:p>
        </p:txBody>
      </p:sp>
      <p:pic>
        <p:nvPicPr>
          <p:cNvPr id="230" name="Shape 2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3175" y="3215750"/>
            <a:ext cx="2886075" cy="7905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31" name="Shape 231"/>
          <p:cNvGraphicFramePr/>
          <p:nvPr/>
        </p:nvGraphicFramePr>
        <p:xfrm>
          <a:off x="5195150" y="1417609"/>
          <a:ext cx="3184925" cy="2827020"/>
        </p:xfrm>
        <a:graphic>
          <a:graphicData uri="http://schemas.openxmlformats.org/drawingml/2006/table">
            <a:tbl>
              <a:tblPr>
                <a:noFill/>
                <a:tableStyleId>{3D18BD67-744F-4AD8-B0FD-E176AC8264BC}</a:tableStyleId>
              </a:tblPr>
              <a:tblGrid>
                <a:gridCol w="602600"/>
                <a:gridCol w="2582325"/>
              </a:tblGrid>
              <a:tr h="396200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endParaRPr b="1" dirty="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Thrust vector in body frame</a:t>
                      </a:r>
                      <a:endParaRPr lang="en-US" dirty="0">
                        <a:effectLst/>
                      </a:endParaRPr>
                    </a:p>
                  </a:txBody>
                  <a:tcPr marL="95250" marR="95250" marT="95250" marB="95250">
                    <a:solidFill>
                      <a:srgbClr val="FFFFFF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endParaRPr b="1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Drag force</a:t>
                      </a:r>
                      <a:endParaRPr lang="en-US">
                        <a:effectLst/>
                      </a:endParaRPr>
                    </a:p>
                  </a:txBody>
                  <a:tcPr marL="95250" marR="95250" marT="95250" marB="95250">
                    <a:solidFill>
                      <a:srgbClr val="FFFFFF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endParaRPr b="1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Rotation matrix (linear)</a:t>
                      </a:r>
                      <a:endParaRPr lang="en-US">
                        <a:effectLst/>
                      </a:endParaRPr>
                    </a:p>
                  </a:txBody>
                  <a:tcPr marL="95250" marR="95250" marT="95250" marB="95250">
                    <a:solidFill>
                      <a:srgbClr val="FFFFFF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endParaRPr b="1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Inertia matrix</a:t>
                      </a:r>
                      <a:endParaRPr lang="en-US">
                        <a:effectLst/>
                      </a:endParaRPr>
                    </a:p>
                  </a:txBody>
                  <a:tcPr marL="95250" marR="95250" marT="95250" marB="95250">
                    <a:solidFill>
                      <a:srgbClr val="FFFFFF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endParaRPr b="1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Torques in body frame</a:t>
                      </a:r>
                      <a:endParaRPr lang="en-US">
                        <a:effectLst/>
                      </a:endParaRPr>
                    </a:p>
                  </a:txBody>
                  <a:tcPr marL="95250" marR="95250" marT="95250" marB="95250">
                    <a:solidFill>
                      <a:srgbClr val="FFFFFF"/>
                    </a:solidFill>
                  </a:tcPr>
                </a:tc>
              </a:tr>
              <a:tr h="271550">
                <a:tc>
                  <a:txBody>
                    <a:bodyPr/>
                    <a:lstStyle/>
                    <a:p>
                      <a:pPr lvl="0" algn="l" rtl="0">
                        <a:spcBef>
                          <a:spcPts val="0"/>
                        </a:spcBef>
                        <a:buNone/>
                      </a:pPr>
                      <a:endParaRPr b="1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Angular velocity</a:t>
                      </a:r>
                      <a:endParaRPr lang="en-US">
                        <a:effectLst/>
                      </a:endParaRPr>
                    </a:p>
                  </a:txBody>
                  <a:tcPr marL="95250" marR="95250" marT="95250" marB="95250">
                    <a:solidFill>
                      <a:srgbClr val="FFFFFF"/>
                    </a:solidFill>
                  </a:tcPr>
                </a:tc>
              </a:tr>
              <a:tr h="271550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endParaRPr b="1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Rotation matrix (rotational)</a:t>
                      </a:r>
                      <a:endParaRPr lang="en-US" dirty="0">
                        <a:effectLst/>
                      </a:endParaRPr>
                    </a:p>
                  </a:txBody>
                  <a:tcPr marL="95250" marR="95250" marT="95250" marB="95250"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232" name="Shape 232"/>
          <p:cNvSpPr txBox="1"/>
          <p:nvPr/>
        </p:nvSpPr>
        <p:spPr>
          <a:xfrm>
            <a:off x="1689525" y="2419850"/>
            <a:ext cx="1493400" cy="398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b="1">
                <a:solidFill>
                  <a:srgbClr val="93C47D"/>
                </a:solidFill>
              </a:rPr>
              <a:t>Linear Motion</a:t>
            </a:r>
          </a:p>
        </p:txBody>
      </p:sp>
      <p:sp>
        <p:nvSpPr>
          <p:cNvPr id="233" name="Shape 233"/>
          <p:cNvSpPr txBox="1"/>
          <p:nvPr/>
        </p:nvSpPr>
        <p:spPr>
          <a:xfrm>
            <a:off x="1524825" y="4006325"/>
            <a:ext cx="1822800" cy="398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b="1">
                <a:solidFill>
                  <a:srgbClr val="93C47D"/>
                </a:solidFill>
              </a:rPr>
              <a:t>Rotational Motion</a:t>
            </a:r>
          </a:p>
        </p:txBody>
      </p:sp>
      <p:pic>
        <p:nvPicPr>
          <p:cNvPr id="234" name="Shape 234"/>
          <p:cNvPicPr preferRelativeResize="0"/>
          <p:nvPr/>
        </p:nvPicPr>
        <p:blipFill rotWithShape="1">
          <a:blip r:embed="rId5">
            <a:alphaModFix/>
          </a:blip>
          <a:srcRect l="5909" t="10" r="-9" b="-10"/>
          <a:stretch/>
        </p:blipFill>
        <p:spPr>
          <a:xfrm>
            <a:off x="5405849" y="1519425"/>
            <a:ext cx="206149" cy="21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Shape 2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75562" y="1893687"/>
            <a:ext cx="266700" cy="257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Shape 236"/>
          <p:cNvPicPr preferRelativeResize="0"/>
          <p:nvPr/>
        </p:nvPicPr>
        <p:blipFill rotWithShape="1">
          <a:blip r:embed="rId7">
            <a:alphaModFix/>
          </a:blip>
          <a:srcRect t="10" r="8600" b="-10"/>
          <a:stretch/>
        </p:blipFill>
        <p:spPr>
          <a:xfrm>
            <a:off x="5430575" y="2327262"/>
            <a:ext cx="156699" cy="21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Shape 23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430575" y="3139379"/>
            <a:ext cx="156700" cy="1231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Shape 23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461300" y="2733312"/>
            <a:ext cx="95250" cy="21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Shape 23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418425" y="3534850"/>
            <a:ext cx="180975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Shape 24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413675" y="3855525"/>
            <a:ext cx="190500" cy="22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6374108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Preliminary Control System </a:t>
            </a:r>
            <a:r>
              <a:rPr lang="en" dirty="0" smtClean="0"/>
              <a:t>Outline: SSE</a:t>
            </a:r>
            <a:endParaRPr lang="en" dirty="0"/>
          </a:p>
        </p:txBody>
      </p:sp>
      <p:pic>
        <p:nvPicPr>
          <p:cNvPr id="184" name="Shape 184"/>
          <p:cNvPicPr preferRelativeResize="0"/>
          <p:nvPr/>
        </p:nvPicPr>
        <p:blipFill rotWithShape="1">
          <a:blip r:embed="rId3">
            <a:alphaModFix/>
          </a:blip>
          <a:srcRect l="689" t="3864" r="876"/>
          <a:stretch/>
        </p:blipFill>
        <p:spPr>
          <a:xfrm>
            <a:off x="311700" y="1017725"/>
            <a:ext cx="8520600" cy="357951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/>
          <p:nvPr/>
        </p:nvSpPr>
        <p:spPr>
          <a:xfrm>
            <a:off x="4999511" y="3415292"/>
            <a:ext cx="1187533" cy="771896"/>
          </a:xfrm>
          <a:prstGeom prst="rect">
            <a:avLst/>
          </a:prstGeom>
          <a:noFill/>
          <a:ln w="76200">
            <a:solidFill>
              <a:srgbClr val="F1C2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417339" y="2648623"/>
            <a:ext cx="1401570" cy="646986"/>
          </a:xfrm>
          <a:prstGeom prst="roundRect">
            <a:avLst/>
          </a:prstGeom>
          <a:solidFill>
            <a:srgbClr val="F1C232"/>
          </a:solidFill>
          <a:ln w="571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+mj-lt"/>
              </a:rPr>
              <a:t>Optimization Algorithm</a:t>
            </a:r>
            <a:endParaRPr lang="en-US" sz="1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09150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 txBox="1"/>
          <p:nvPr/>
        </p:nvSpPr>
        <p:spPr>
          <a:xfrm>
            <a:off x="0" y="4789820"/>
            <a:ext cx="4714329" cy="35766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dirty="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http://stanford.edu/~</a:t>
            </a:r>
            <a:r>
              <a:rPr lang="en" sz="1200" dirty="0" smtClean="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boyd/papers/pdf/rt_cvx_sig_proc.pdf</a:t>
            </a:r>
            <a:endParaRPr lang="en" sz="1200" dirty="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54" name="Shape 25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Convex Optimization</a:t>
            </a:r>
          </a:p>
        </p:txBody>
      </p:sp>
      <p:sp>
        <p:nvSpPr>
          <p:cNvPr id="255" name="Shape 25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029200" cy="3637345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42900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lt2"/>
              </a:buClr>
              <a:buSzPct val="100000"/>
              <a:buFont typeface="Average"/>
              <a:buChar char="-"/>
            </a:pPr>
            <a:r>
              <a:rPr lang="en" sz="1800" dirty="0" smtClean="0">
                <a:solidFill>
                  <a:schemeClr val="lt2"/>
                </a:solidFill>
              </a:rPr>
              <a:t>Solves special </a:t>
            </a:r>
            <a:r>
              <a:rPr lang="en" sz="1800" dirty="0">
                <a:solidFill>
                  <a:schemeClr val="lt2"/>
                </a:solidFill>
              </a:rPr>
              <a:t>class </a:t>
            </a:r>
            <a:r>
              <a:rPr lang="en" sz="1800" dirty="0" smtClean="0">
                <a:solidFill>
                  <a:schemeClr val="lt2"/>
                </a:solidFill>
              </a:rPr>
              <a:t>of problems</a:t>
            </a:r>
            <a:endParaRPr lang="en" sz="1800" dirty="0">
              <a:solidFill>
                <a:schemeClr val="lt2"/>
              </a:solidFill>
            </a:endParaRPr>
          </a:p>
          <a:p>
            <a:pPr marL="914400" lvl="1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Char char="-"/>
            </a:pPr>
            <a:r>
              <a:rPr lang="en" sz="1800" dirty="0" smtClean="0">
                <a:solidFill>
                  <a:schemeClr val="lt2"/>
                </a:solidFill>
              </a:rPr>
              <a:t>Least-squares linear programming </a:t>
            </a:r>
            <a:r>
              <a:rPr lang="en" sz="1800" dirty="0">
                <a:solidFill>
                  <a:schemeClr val="lt2"/>
                </a:solidFill>
              </a:rPr>
              <a:t>(LP)</a:t>
            </a:r>
          </a:p>
          <a:p>
            <a:pPr marL="914400" lvl="1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Char char="-"/>
            </a:pPr>
            <a:r>
              <a:rPr lang="en" sz="1800" dirty="0">
                <a:solidFill>
                  <a:schemeClr val="lt2"/>
                </a:solidFill>
              </a:rPr>
              <a:t>Quadratic programming (QP)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endParaRPr sz="1800" dirty="0">
              <a:solidFill>
                <a:schemeClr val="lt2"/>
              </a:solidFill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endParaRPr sz="1800" dirty="0">
              <a:solidFill>
                <a:schemeClr val="lt2"/>
              </a:solidFill>
            </a:endParaRPr>
          </a:p>
          <a:p>
            <a:pPr marL="457200" lvl="0" indent="-342900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lt2"/>
              </a:buClr>
              <a:buSzPct val="100000"/>
              <a:buFont typeface="Average"/>
              <a:buChar char="-"/>
            </a:pPr>
            <a:r>
              <a:rPr lang="en" sz="1800" dirty="0" smtClean="0">
                <a:solidFill>
                  <a:schemeClr val="lt2"/>
                </a:solidFill>
              </a:rPr>
              <a:t>Many solvers exist (</a:t>
            </a:r>
            <a:r>
              <a:rPr lang="en" sz="1800" dirty="0">
                <a:solidFill>
                  <a:schemeClr val="lt2"/>
                </a:solidFill>
              </a:rPr>
              <a:t>e.g. CVX)</a:t>
            </a:r>
          </a:p>
          <a:p>
            <a:pPr marL="457200" lvl="0" indent="-342900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lt2"/>
              </a:buClr>
              <a:buSzPct val="100000"/>
              <a:buFont typeface="Average"/>
              <a:buChar char="-"/>
            </a:pPr>
            <a:r>
              <a:rPr lang="en" sz="1800" dirty="0" smtClean="0">
                <a:solidFill>
                  <a:schemeClr val="lt2"/>
                </a:solidFill>
              </a:rPr>
              <a:t>Fast solution </a:t>
            </a:r>
            <a:r>
              <a:rPr lang="en" sz="1800" dirty="0" smtClean="0">
                <a:solidFill>
                  <a:schemeClr val="lt2"/>
                </a:solidFill>
              </a:rPr>
              <a:t>time</a:t>
            </a:r>
          </a:p>
          <a:p>
            <a:pPr marL="457200" lvl="0" indent="-342900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lt2"/>
              </a:buClr>
              <a:buSzPct val="100000"/>
              <a:buFont typeface="Average"/>
              <a:buChar char="-"/>
            </a:pPr>
            <a:r>
              <a:rPr lang="en" sz="1800" dirty="0" smtClean="0">
                <a:solidFill>
                  <a:schemeClr val="lt2"/>
                </a:solidFill>
              </a:rPr>
              <a:t>Many applications</a:t>
            </a:r>
            <a:endParaRPr lang="en" sz="1800" dirty="0">
              <a:solidFill>
                <a:schemeClr val="lt2"/>
              </a:solidFill>
            </a:endParaRPr>
          </a:p>
        </p:txBody>
      </p:sp>
      <p:pic>
        <p:nvPicPr>
          <p:cNvPr id="257" name="Shape 2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5737" y="2285400"/>
            <a:ext cx="3441134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2" descr="Image result for parabol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6388" y="1597816"/>
            <a:ext cx="2520566" cy="2520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Convex </a:t>
            </a:r>
            <a:r>
              <a:rPr lang="en" dirty="0" smtClean="0"/>
              <a:t>Optimization Example</a:t>
            </a:r>
            <a:endParaRPr lang="en" dirty="0"/>
          </a:p>
        </p:txBody>
      </p:sp>
      <p:pic>
        <p:nvPicPr>
          <p:cNvPr id="2050" name="Picture 2" descr="Image result for parabol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278" y="1894079"/>
            <a:ext cx="2520566" cy="2520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0" y="4866501"/>
            <a:ext cx="762395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DEDEDE"/>
                </a:solidFill>
                <a:latin typeface="Average" panose="020B0604020202020204" charset="0"/>
              </a:rPr>
              <a:t>http://www.mesacc.edu/~scotz47781/mat120/notes/graph_quads/vertex_form/graph_quads_vertex_form.html</a:t>
            </a:r>
          </a:p>
        </p:txBody>
      </p:sp>
      <p:sp>
        <p:nvSpPr>
          <p:cNvPr id="8" name="Shape 255"/>
          <p:cNvSpPr txBox="1">
            <a:spLocks noGrp="1"/>
          </p:cNvSpPr>
          <p:nvPr>
            <p:ph type="body" idx="1"/>
          </p:nvPr>
        </p:nvSpPr>
        <p:spPr>
          <a:xfrm>
            <a:off x="311700" y="1152476"/>
            <a:ext cx="4122514" cy="606852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114300" lvl="0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lt2"/>
              </a:buClr>
              <a:buSzPct val="100000"/>
            </a:pPr>
            <a:r>
              <a:rPr lang="en-US" sz="2400" dirty="0" smtClean="0">
                <a:solidFill>
                  <a:schemeClr val="lt2"/>
                </a:solidFill>
              </a:rPr>
              <a:t>Find the minimum of y(x)</a:t>
            </a:r>
            <a:endParaRPr lang="en" sz="2400" dirty="0">
              <a:solidFill>
                <a:schemeClr val="lt2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505205" y="1903405"/>
            <a:ext cx="5010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y</a:t>
            </a:r>
            <a:r>
              <a:rPr lang="en-US" b="1" dirty="0" smtClean="0"/>
              <a:t>(x)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677057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Convex </a:t>
            </a:r>
            <a:r>
              <a:rPr lang="en" dirty="0" smtClean="0"/>
              <a:t>Optimization Example</a:t>
            </a:r>
            <a:endParaRPr lang="en" dirty="0"/>
          </a:p>
        </p:txBody>
      </p:sp>
      <p:pic>
        <p:nvPicPr>
          <p:cNvPr id="2050" name="Picture 2" descr="Image result for parabol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278" y="1894079"/>
            <a:ext cx="2520566" cy="2520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0" y="4866501"/>
            <a:ext cx="762395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DEDEDE"/>
                </a:solidFill>
                <a:latin typeface="Average" panose="020B0604020202020204" charset="0"/>
              </a:rPr>
              <a:t>http://www.mesacc.edu/~scotz47781/mat120/notes/graph_quads/vertex_form/graph_quads_vertex_form.html</a:t>
            </a:r>
          </a:p>
        </p:txBody>
      </p:sp>
      <p:sp>
        <p:nvSpPr>
          <p:cNvPr id="5" name="Oval 4"/>
          <p:cNvSpPr/>
          <p:nvPr/>
        </p:nvSpPr>
        <p:spPr>
          <a:xfrm>
            <a:off x="2147936" y="3653754"/>
            <a:ext cx="118754" cy="106878"/>
          </a:xfrm>
          <a:prstGeom prst="ellipse">
            <a:avLst/>
          </a:prstGeom>
          <a:solidFill>
            <a:srgbClr val="FF0000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hape 255"/>
          <p:cNvSpPr txBox="1">
            <a:spLocks noGrp="1"/>
          </p:cNvSpPr>
          <p:nvPr>
            <p:ph type="body" idx="1"/>
          </p:nvPr>
        </p:nvSpPr>
        <p:spPr>
          <a:xfrm>
            <a:off x="311700" y="1152476"/>
            <a:ext cx="3746733" cy="606852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114300" lvl="0">
              <a:lnSpc>
                <a:spcPct val="100000"/>
              </a:lnSpc>
              <a:spcAft>
                <a:spcPts val="1000"/>
              </a:spcAft>
              <a:buClr>
                <a:schemeClr val="lt2"/>
              </a:buClr>
            </a:pPr>
            <a:r>
              <a:rPr lang="en-US" sz="2400" dirty="0">
                <a:solidFill>
                  <a:schemeClr val="lt2"/>
                </a:solidFill>
              </a:rPr>
              <a:t>Find the minimum of y(x)</a:t>
            </a:r>
            <a:endParaRPr lang="en" sz="2400" dirty="0">
              <a:solidFill>
                <a:schemeClr val="lt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505205" y="1903405"/>
            <a:ext cx="5010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y</a:t>
            </a:r>
            <a:r>
              <a:rPr lang="en-US" b="1" dirty="0" smtClean="0"/>
              <a:t>(x)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853316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Convex </a:t>
            </a:r>
            <a:r>
              <a:rPr lang="en" dirty="0" smtClean="0"/>
              <a:t>Optimization Example</a:t>
            </a:r>
            <a:endParaRPr lang="en" dirty="0"/>
          </a:p>
        </p:txBody>
      </p:sp>
      <p:pic>
        <p:nvPicPr>
          <p:cNvPr id="2050" name="Picture 2" descr="Image result for parabol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278" y="1894079"/>
            <a:ext cx="2520566" cy="2520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0" y="4866501"/>
            <a:ext cx="762395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DEDEDE"/>
                </a:solidFill>
                <a:latin typeface="Average" panose="020B0604020202020204" charset="0"/>
              </a:rPr>
              <a:t>http://www.mesacc.edu/~scotz47781/mat120/notes/graph_quads/vertex_form/graph_quads_vertex_form.html</a:t>
            </a:r>
          </a:p>
        </p:txBody>
      </p:sp>
      <p:sp>
        <p:nvSpPr>
          <p:cNvPr id="8" name="Shape 255"/>
          <p:cNvSpPr txBox="1">
            <a:spLocks noGrp="1"/>
          </p:cNvSpPr>
          <p:nvPr>
            <p:ph type="body" idx="1"/>
          </p:nvPr>
        </p:nvSpPr>
        <p:spPr>
          <a:xfrm>
            <a:off x="311700" y="1152476"/>
            <a:ext cx="8318733" cy="606852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114300" lvl="0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lt2"/>
              </a:buClr>
              <a:buSzPct val="100000"/>
            </a:pPr>
            <a:r>
              <a:rPr lang="en-US" sz="2400" dirty="0" smtClean="0">
                <a:solidFill>
                  <a:schemeClr val="lt2"/>
                </a:solidFill>
              </a:rPr>
              <a:t>Find the minimum of y(x) for </a:t>
            </a:r>
            <a:r>
              <a:rPr lang="en-US" sz="2400" i="1" dirty="0" smtClean="0">
                <a:solidFill>
                  <a:schemeClr val="lt2"/>
                </a:solidFill>
              </a:rPr>
              <a:t>x &lt;= 0</a:t>
            </a:r>
            <a:endParaRPr lang="en" sz="2400" i="1" dirty="0">
              <a:solidFill>
                <a:schemeClr val="lt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505205" y="1903405"/>
            <a:ext cx="5010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y</a:t>
            </a:r>
            <a:r>
              <a:rPr lang="en-US" b="1" dirty="0" smtClean="0"/>
              <a:t>(x)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813603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Convex </a:t>
            </a:r>
            <a:r>
              <a:rPr lang="en" dirty="0" smtClean="0"/>
              <a:t>Optimization Example</a:t>
            </a:r>
            <a:endParaRPr lang="en" dirty="0"/>
          </a:p>
        </p:txBody>
      </p:sp>
      <p:pic>
        <p:nvPicPr>
          <p:cNvPr id="2050" name="Picture 2" descr="Image result for parabol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278" y="1894079"/>
            <a:ext cx="2520566" cy="2520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0" y="4866501"/>
            <a:ext cx="762395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DEDEDE"/>
                </a:solidFill>
                <a:latin typeface="Average" panose="020B0604020202020204" charset="0"/>
              </a:rPr>
              <a:t>http://www.mesacc.edu/~scotz47781/mat120/notes/graph_quads/vertex_form/graph_quads_vertex_form.html</a:t>
            </a:r>
          </a:p>
        </p:txBody>
      </p:sp>
      <p:sp>
        <p:nvSpPr>
          <p:cNvPr id="11" name="Oval 10"/>
          <p:cNvSpPr/>
          <p:nvPr/>
        </p:nvSpPr>
        <p:spPr>
          <a:xfrm>
            <a:off x="1433437" y="2500520"/>
            <a:ext cx="118754" cy="106878"/>
          </a:xfrm>
          <a:prstGeom prst="ellipse">
            <a:avLst/>
          </a:prstGeom>
          <a:solidFill>
            <a:srgbClr val="FF0000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hape 255"/>
          <p:cNvSpPr txBox="1">
            <a:spLocks noGrp="1"/>
          </p:cNvSpPr>
          <p:nvPr>
            <p:ph type="body" idx="1"/>
          </p:nvPr>
        </p:nvSpPr>
        <p:spPr>
          <a:xfrm>
            <a:off x="311700" y="1152476"/>
            <a:ext cx="5061966" cy="5557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114300" lvl="0">
              <a:lnSpc>
                <a:spcPct val="100000"/>
              </a:lnSpc>
              <a:spcAft>
                <a:spcPts val="1000"/>
              </a:spcAft>
              <a:buClr>
                <a:schemeClr val="lt2"/>
              </a:buClr>
            </a:pPr>
            <a:r>
              <a:rPr lang="en-US" sz="2400" dirty="0">
                <a:solidFill>
                  <a:schemeClr val="lt2"/>
                </a:solidFill>
              </a:rPr>
              <a:t>Find the minimum </a:t>
            </a:r>
            <a:r>
              <a:rPr lang="en-US" sz="2400" dirty="0" smtClean="0">
                <a:solidFill>
                  <a:schemeClr val="lt2"/>
                </a:solidFill>
              </a:rPr>
              <a:t>of y(x) for </a:t>
            </a:r>
            <a:r>
              <a:rPr lang="en-US" sz="2400" i="1" dirty="0">
                <a:solidFill>
                  <a:schemeClr val="lt2"/>
                </a:solidFill>
              </a:rPr>
              <a:t>x </a:t>
            </a:r>
            <a:r>
              <a:rPr lang="en-US" sz="2400" i="1" dirty="0" smtClean="0">
                <a:solidFill>
                  <a:schemeClr val="lt2"/>
                </a:solidFill>
              </a:rPr>
              <a:t>&lt;= 0</a:t>
            </a:r>
            <a:endParaRPr lang="en" sz="2400" dirty="0">
              <a:solidFill>
                <a:schemeClr val="lt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505205" y="1903405"/>
            <a:ext cx="5010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y</a:t>
            </a:r>
            <a:r>
              <a:rPr lang="en-US" b="1" dirty="0" smtClean="0"/>
              <a:t>(x)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295742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dominos dron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646" y="441099"/>
            <a:ext cx="3732519" cy="2099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0" y="4901670"/>
            <a:ext cx="341632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D9D9D9"/>
                </a:solidFill>
                <a:latin typeface="Average" panose="020B0604020202020204" charset="0"/>
              </a:rPr>
              <a:t>https://www.youtube.com/watch?v=on4DRTUvst0</a:t>
            </a:r>
          </a:p>
        </p:txBody>
      </p:sp>
      <p:pic>
        <p:nvPicPr>
          <p:cNvPr id="3076" name="Picture 4" descr="Image result for amazon air delivery dron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3907" y="1277468"/>
            <a:ext cx="3678359" cy="2526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0" y="4733966"/>
            <a:ext cx="75731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D9D9D9"/>
                </a:solidFill>
                <a:latin typeface="Average" panose="020B0604020202020204" charset="0"/>
              </a:rPr>
              <a:t>http://inhabitat.com/jeremy-clarkson-introduces-amazons-prime-air-drone-delivery-in-charming-video/</a:t>
            </a:r>
          </a:p>
        </p:txBody>
      </p:sp>
    </p:spTree>
    <p:extLst>
      <p:ext uri="{BB962C8B-B14F-4D97-AF65-F5344CB8AC3E}">
        <p14:creationId xmlns:p14="http://schemas.microsoft.com/office/powerpoint/2010/main" val="3135917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Convex </a:t>
            </a:r>
            <a:r>
              <a:rPr lang="en" dirty="0" smtClean="0"/>
              <a:t>Optimization Example</a:t>
            </a:r>
            <a:endParaRPr lang="en" dirty="0"/>
          </a:p>
        </p:txBody>
      </p:sp>
      <p:pic>
        <p:nvPicPr>
          <p:cNvPr id="2050" name="Picture 2" descr="Image result for parabola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46"/>
          <a:stretch/>
        </p:blipFill>
        <p:spPr bwMode="auto">
          <a:xfrm>
            <a:off x="923278" y="2091847"/>
            <a:ext cx="2520566" cy="232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0" y="4866501"/>
            <a:ext cx="762395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DEDEDE"/>
                </a:solidFill>
                <a:latin typeface="Average" panose="020B0604020202020204" charset="0"/>
              </a:rPr>
              <a:t>http://www.mesacc.edu/~scotz47781/mat120/notes/graph_quads/vertex_form/graph_quads_vertex_form.html</a:t>
            </a:r>
          </a:p>
        </p:txBody>
      </p:sp>
      <p:sp>
        <p:nvSpPr>
          <p:cNvPr id="11" name="Oval 10"/>
          <p:cNvSpPr/>
          <p:nvPr/>
        </p:nvSpPr>
        <p:spPr>
          <a:xfrm>
            <a:off x="1433437" y="2500520"/>
            <a:ext cx="118754" cy="106878"/>
          </a:xfrm>
          <a:prstGeom prst="ellipse">
            <a:avLst/>
          </a:prstGeom>
          <a:solidFill>
            <a:srgbClr val="FF0000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hape 255"/>
          <p:cNvSpPr txBox="1">
            <a:spLocks noGrp="1"/>
          </p:cNvSpPr>
          <p:nvPr>
            <p:ph type="body" idx="1"/>
          </p:nvPr>
        </p:nvSpPr>
        <p:spPr>
          <a:xfrm>
            <a:off x="311699" y="1152476"/>
            <a:ext cx="5400169" cy="1111188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114300" lvl="0">
              <a:lnSpc>
                <a:spcPct val="100000"/>
              </a:lnSpc>
              <a:spcAft>
                <a:spcPts val="300"/>
              </a:spcAft>
              <a:buClr>
                <a:schemeClr val="lt2"/>
              </a:buClr>
            </a:pPr>
            <a:r>
              <a:rPr lang="en-US" sz="2400" dirty="0">
                <a:solidFill>
                  <a:schemeClr val="lt2"/>
                </a:solidFill>
              </a:rPr>
              <a:t>Find the </a:t>
            </a:r>
            <a:r>
              <a:rPr lang="en-US" sz="2400" u="sng" dirty="0" smtClean="0">
                <a:solidFill>
                  <a:schemeClr val="lt2"/>
                </a:solidFill>
              </a:rPr>
              <a:t>minimum of y(x)</a:t>
            </a:r>
            <a:r>
              <a:rPr lang="en-US" sz="2400" dirty="0" smtClean="0">
                <a:solidFill>
                  <a:schemeClr val="lt2"/>
                </a:solidFill>
              </a:rPr>
              <a:t> </a:t>
            </a:r>
            <a:r>
              <a:rPr lang="en-US" sz="2400" dirty="0">
                <a:solidFill>
                  <a:schemeClr val="lt2"/>
                </a:solidFill>
              </a:rPr>
              <a:t>for </a:t>
            </a:r>
            <a:r>
              <a:rPr lang="en-US" sz="2400" i="1" u="sng" dirty="0">
                <a:solidFill>
                  <a:schemeClr val="lt2"/>
                </a:solidFill>
              </a:rPr>
              <a:t>x </a:t>
            </a:r>
            <a:r>
              <a:rPr lang="en-US" sz="2400" i="1" u="sng" dirty="0" smtClean="0">
                <a:solidFill>
                  <a:schemeClr val="lt2"/>
                </a:solidFill>
              </a:rPr>
              <a:t>&lt;= 0</a:t>
            </a:r>
          </a:p>
          <a:p>
            <a:pPr marL="114300" lvl="0">
              <a:lnSpc>
                <a:spcPct val="100000"/>
              </a:lnSpc>
              <a:spcAft>
                <a:spcPts val="300"/>
              </a:spcAft>
              <a:buClr>
                <a:schemeClr val="lt2"/>
              </a:buClr>
            </a:pPr>
            <a:r>
              <a:rPr lang="en-US" sz="2400" dirty="0">
                <a:solidFill>
                  <a:schemeClr val="lt2"/>
                </a:solidFill>
              </a:rPr>
              <a:t>	</a:t>
            </a:r>
            <a:r>
              <a:rPr lang="en-US" sz="2400" dirty="0" smtClean="0">
                <a:solidFill>
                  <a:schemeClr val="lt2"/>
                </a:solidFill>
              </a:rPr>
              <a:t>     	</a:t>
            </a:r>
            <a:r>
              <a:rPr lang="en-US" sz="2400" b="1" dirty="0" smtClean="0">
                <a:solidFill>
                  <a:srgbClr val="F1C232"/>
                </a:solidFill>
              </a:rPr>
              <a:t>objective	constraint</a:t>
            </a:r>
            <a:endParaRPr lang="en" sz="2400" b="1" dirty="0">
              <a:solidFill>
                <a:srgbClr val="F1C23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3880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Convex </a:t>
            </a:r>
            <a:r>
              <a:rPr lang="en" dirty="0" smtClean="0"/>
              <a:t>Optimization Example</a:t>
            </a:r>
            <a:endParaRPr lang="en" dirty="0"/>
          </a:p>
        </p:txBody>
      </p:sp>
      <p:pic>
        <p:nvPicPr>
          <p:cNvPr id="2050" name="Picture 2" descr="Image result for parabola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46"/>
          <a:stretch/>
        </p:blipFill>
        <p:spPr bwMode="auto">
          <a:xfrm>
            <a:off x="923278" y="2091847"/>
            <a:ext cx="2520566" cy="232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0" y="4866501"/>
            <a:ext cx="762395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DEDEDE"/>
                </a:solidFill>
                <a:latin typeface="Average" panose="020B0604020202020204" charset="0"/>
              </a:rPr>
              <a:t>http://www.mesacc.edu/~scotz47781/mat120/notes/graph_quads/vertex_form/graph_quads_vertex_form.html</a:t>
            </a:r>
          </a:p>
        </p:txBody>
      </p:sp>
      <p:sp>
        <p:nvSpPr>
          <p:cNvPr id="11" name="Oval 10"/>
          <p:cNvSpPr/>
          <p:nvPr/>
        </p:nvSpPr>
        <p:spPr>
          <a:xfrm>
            <a:off x="1433437" y="2500520"/>
            <a:ext cx="118754" cy="106878"/>
          </a:xfrm>
          <a:prstGeom prst="ellipse">
            <a:avLst/>
          </a:prstGeom>
          <a:solidFill>
            <a:srgbClr val="FF0000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hape 255"/>
          <p:cNvSpPr txBox="1">
            <a:spLocks noGrp="1"/>
          </p:cNvSpPr>
          <p:nvPr>
            <p:ph type="body" idx="1"/>
          </p:nvPr>
        </p:nvSpPr>
        <p:spPr>
          <a:xfrm>
            <a:off x="311699" y="1152476"/>
            <a:ext cx="5400169" cy="1111188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114300" lvl="0">
              <a:lnSpc>
                <a:spcPct val="100000"/>
              </a:lnSpc>
              <a:spcAft>
                <a:spcPts val="300"/>
              </a:spcAft>
              <a:buClr>
                <a:schemeClr val="lt2"/>
              </a:buClr>
            </a:pPr>
            <a:r>
              <a:rPr lang="en-US" sz="2400" dirty="0">
                <a:solidFill>
                  <a:schemeClr val="lt2"/>
                </a:solidFill>
              </a:rPr>
              <a:t>Find the </a:t>
            </a:r>
            <a:r>
              <a:rPr lang="en-US" sz="2400" u="sng" dirty="0" smtClean="0">
                <a:solidFill>
                  <a:schemeClr val="lt2"/>
                </a:solidFill>
              </a:rPr>
              <a:t>minimum of y(x)</a:t>
            </a:r>
            <a:r>
              <a:rPr lang="en-US" sz="2400" dirty="0" smtClean="0">
                <a:solidFill>
                  <a:schemeClr val="lt2"/>
                </a:solidFill>
              </a:rPr>
              <a:t> </a:t>
            </a:r>
            <a:r>
              <a:rPr lang="en-US" sz="2400" dirty="0">
                <a:solidFill>
                  <a:schemeClr val="lt2"/>
                </a:solidFill>
              </a:rPr>
              <a:t>for </a:t>
            </a:r>
            <a:r>
              <a:rPr lang="en-US" sz="2400" i="1" u="sng" dirty="0">
                <a:solidFill>
                  <a:schemeClr val="lt2"/>
                </a:solidFill>
              </a:rPr>
              <a:t>x </a:t>
            </a:r>
            <a:r>
              <a:rPr lang="en-US" sz="2400" i="1" u="sng" dirty="0" smtClean="0">
                <a:solidFill>
                  <a:schemeClr val="lt2"/>
                </a:solidFill>
              </a:rPr>
              <a:t>&lt;= 0</a:t>
            </a:r>
          </a:p>
          <a:p>
            <a:pPr marL="114300" lvl="0">
              <a:lnSpc>
                <a:spcPct val="100000"/>
              </a:lnSpc>
              <a:spcAft>
                <a:spcPts val="300"/>
              </a:spcAft>
              <a:buClr>
                <a:schemeClr val="lt2"/>
              </a:buClr>
            </a:pPr>
            <a:r>
              <a:rPr lang="en-US" sz="2400" dirty="0">
                <a:solidFill>
                  <a:schemeClr val="lt2"/>
                </a:solidFill>
              </a:rPr>
              <a:t>	</a:t>
            </a:r>
            <a:r>
              <a:rPr lang="en-US" sz="2400" dirty="0" smtClean="0">
                <a:solidFill>
                  <a:schemeClr val="lt2"/>
                </a:solidFill>
              </a:rPr>
              <a:t>     	</a:t>
            </a:r>
            <a:r>
              <a:rPr lang="en-US" sz="2400" b="1" dirty="0" smtClean="0">
                <a:solidFill>
                  <a:srgbClr val="F1C232"/>
                </a:solidFill>
              </a:rPr>
              <a:t>objective	constraint</a:t>
            </a:r>
            <a:endParaRPr lang="en" sz="2400" b="1" dirty="0">
              <a:solidFill>
                <a:srgbClr val="F1C232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1172" y="2398415"/>
            <a:ext cx="2324100" cy="151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960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SSE Optimization Algorithm</a:t>
            </a:r>
          </a:p>
        </p:txBody>
      </p:sp>
      <p:sp>
        <p:nvSpPr>
          <p:cNvPr id="272" name="Shape 272"/>
          <p:cNvSpPr txBox="1">
            <a:spLocks noGrp="1"/>
          </p:cNvSpPr>
          <p:nvPr>
            <p:ph type="body" idx="1"/>
          </p:nvPr>
        </p:nvSpPr>
        <p:spPr>
          <a:xfrm>
            <a:off x="1338877" y="2623423"/>
            <a:ext cx="6466244" cy="1315531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" b="1" u="sng" dirty="0" smtClean="0"/>
              <a:t>Goal:</a:t>
            </a:r>
          </a:p>
          <a:p>
            <a:pPr lvl="0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" dirty="0" smtClean="0"/>
              <a:t>Find states that </a:t>
            </a:r>
            <a:r>
              <a:rPr lang="en" b="1" dirty="0" smtClean="0">
                <a:solidFill>
                  <a:srgbClr val="F1C232"/>
                </a:solidFill>
              </a:rPr>
              <a:t>minimize the difference </a:t>
            </a:r>
            <a:r>
              <a:rPr lang="en" dirty="0" smtClean="0"/>
              <a:t>between predicted outputs and sensor outputs subject to </a:t>
            </a:r>
            <a:r>
              <a:rPr lang="en" b="1" dirty="0" smtClean="0">
                <a:solidFill>
                  <a:srgbClr val="F1C232"/>
                </a:solidFill>
              </a:rPr>
              <a:t>constraints</a:t>
            </a:r>
            <a:r>
              <a:rPr lang="en" dirty="0" smtClean="0">
                <a:solidFill>
                  <a:srgbClr val="F1C232"/>
                </a:solidFill>
              </a:rPr>
              <a:t> </a:t>
            </a:r>
            <a:r>
              <a:rPr lang="en" dirty="0" smtClean="0"/>
              <a:t>on the states</a:t>
            </a:r>
            <a:endParaRPr lang="en" dirty="0"/>
          </a:p>
        </p:txBody>
      </p:sp>
      <p:pic>
        <p:nvPicPr>
          <p:cNvPr id="10" name="Shape 274"/>
          <p:cNvPicPr preferRelativeResize="0"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4589" y="1752159"/>
            <a:ext cx="4894821" cy="64092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/>
          <p:nvPr/>
        </p:nvSpPr>
        <p:spPr>
          <a:xfrm>
            <a:off x="0" y="4866501"/>
            <a:ext cx="25026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D9D9D9"/>
                </a:solidFill>
                <a:latin typeface="Average" panose="020B0604020202020204" charset="0"/>
              </a:rPr>
              <a:t>https://arxiv.org/pdf/1205.5073v1.pdf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-1" y="4681109"/>
            <a:ext cx="9144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D9D9D9"/>
                </a:solidFill>
                <a:latin typeface="Average" panose="020B0604020202020204" charset="0"/>
              </a:rPr>
              <a:t>Hamza </a:t>
            </a:r>
            <a:r>
              <a:rPr lang="en-US" sz="1200" dirty="0" err="1">
                <a:solidFill>
                  <a:srgbClr val="D9D9D9"/>
                </a:solidFill>
                <a:latin typeface="Average" panose="020B0604020202020204" charset="0"/>
              </a:rPr>
              <a:t>Fawzi</a:t>
            </a:r>
            <a:r>
              <a:rPr lang="en-US" sz="1200" dirty="0">
                <a:solidFill>
                  <a:srgbClr val="D9D9D9"/>
                </a:solidFill>
                <a:latin typeface="Average" panose="020B0604020202020204" charset="0"/>
              </a:rPr>
              <a:t>, Paulo </a:t>
            </a:r>
            <a:r>
              <a:rPr lang="en-US" sz="1200" dirty="0" err="1">
                <a:solidFill>
                  <a:srgbClr val="D9D9D9"/>
                </a:solidFill>
                <a:latin typeface="Average" panose="020B0604020202020204" charset="0"/>
              </a:rPr>
              <a:t>Tabuada</a:t>
            </a:r>
            <a:r>
              <a:rPr lang="en-US" sz="1200" dirty="0">
                <a:solidFill>
                  <a:srgbClr val="D9D9D9"/>
                </a:solidFill>
                <a:latin typeface="Average" panose="020B0604020202020204" charset="0"/>
              </a:rPr>
              <a:t>, </a:t>
            </a:r>
            <a:r>
              <a:rPr lang="en-US" sz="1200" dirty="0" err="1">
                <a:solidFill>
                  <a:srgbClr val="D9D9D9"/>
                </a:solidFill>
                <a:latin typeface="Average" panose="020B0604020202020204" charset="0"/>
              </a:rPr>
              <a:t>Suhas</a:t>
            </a:r>
            <a:r>
              <a:rPr lang="en-US" sz="1200" dirty="0">
                <a:solidFill>
                  <a:srgbClr val="D9D9D9"/>
                </a:solidFill>
                <a:latin typeface="Average" panose="020B0604020202020204" charset="0"/>
              </a:rPr>
              <a:t> </a:t>
            </a:r>
            <a:r>
              <a:rPr lang="en-US" sz="1200" dirty="0" err="1">
                <a:solidFill>
                  <a:srgbClr val="D9D9D9"/>
                </a:solidFill>
                <a:latin typeface="Average" panose="020B0604020202020204" charset="0"/>
              </a:rPr>
              <a:t>Diggavi</a:t>
            </a:r>
            <a:r>
              <a:rPr lang="en-US" sz="1200" dirty="0">
                <a:solidFill>
                  <a:srgbClr val="D9D9D9"/>
                </a:solidFill>
                <a:latin typeface="Average" panose="020B0604020202020204" charset="0"/>
              </a:rPr>
              <a:t>, </a:t>
            </a:r>
            <a:r>
              <a:rPr lang="en-US" sz="1200" i="1" dirty="0">
                <a:solidFill>
                  <a:srgbClr val="D9D9D9"/>
                </a:solidFill>
                <a:latin typeface="Average" panose="020B0604020202020204" charset="0"/>
              </a:rPr>
              <a:t>Secure estimation and control for cyber-physical systems under adversarial </a:t>
            </a:r>
            <a:r>
              <a:rPr lang="en-US" sz="1200" i="1" dirty="0" smtClean="0">
                <a:solidFill>
                  <a:srgbClr val="D9D9D9"/>
                </a:solidFill>
                <a:latin typeface="Average" panose="020B0604020202020204" charset="0"/>
              </a:rPr>
              <a:t>attacks</a:t>
            </a:r>
            <a:endParaRPr lang="en-US" sz="1200" dirty="0">
              <a:solidFill>
                <a:srgbClr val="D9D9D9"/>
              </a:solidFill>
              <a:latin typeface="Average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8405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SSE Optimization Algorithm</a:t>
            </a:r>
          </a:p>
        </p:txBody>
      </p:sp>
      <p:sp>
        <p:nvSpPr>
          <p:cNvPr id="272" name="Shape 27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523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/>
              <a:t>Mathematical representation:</a:t>
            </a:r>
          </a:p>
        </p:txBody>
      </p:sp>
      <p:sp>
        <p:nvSpPr>
          <p:cNvPr id="273" name="Shape 27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584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/>
              <a:t>CVX code:</a:t>
            </a:r>
          </a:p>
        </p:txBody>
      </p:sp>
      <p:pic>
        <p:nvPicPr>
          <p:cNvPr id="274" name="Shape 2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643987"/>
            <a:ext cx="3999899" cy="52374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Shape 2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2324806"/>
            <a:ext cx="3999900" cy="13085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Shape 276"/>
          <p:cNvPicPr preferRelativeResize="0"/>
          <p:nvPr/>
        </p:nvPicPr>
        <p:blipFill rotWithShape="1">
          <a:blip r:embed="rId5">
            <a:alphaModFix/>
          </a:blip>
          <a:srcRect t="26920"/>
          <a:stretch/>
        </p:blipFill>
        <p:spPr>
          <a:xfrm>
            <a:off x="4832399" y="1598621"/>
            <a:ext cx="4112309" cy="1695564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Shape 277"/>
          <p:cNvSpPr txBox="1">
            <a:spLocks noGrp="1"/>
          </p:cNvSpPr>
          <p:nvPr>
            <p:ph type="body" idx="1"/>
          </p:nvPr>
        </p:nvSpPr>
        <p:spPr>
          <a:xfrm>
            <a:off x="311700" y="3781580"/>
            <a:ext cx="8385000" cy="83922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42900">
              <a:spcAft>
                <a:spcPts val="0"/>
              </a:spcAft>
              <a:buChar char="-"/>
            </a:pPr>
            <a:r>
              <a:rPr lang="en" sz="1800" dirty="0" smtClean="0"/>
              <a:t>Currently implementing </a:t>
            </a:r>
            <a:r>
              <a:rPr lang="en" sz="1800" dirty="0" smtClean="0"/>
              <a:t>SSE </a:t>
            </a:r>
            <a:r>
              <a:rPr lang="en" sz="1800" dirty="0"/>
              <a:t>algorithm </a:t>
            </a:r>
            <a:r>
              <a:rPr lang="en" sz="1800" dirty="0" smtClean="0"/>
              <a:t>in </a:t>
            </a:r>
            <a:r>
              <a:rPr lang="en" sz="1800" dirty="0"/>
              <a:t>Matlab</a:t>
            </a: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 sz="1800" dirty="0" smtClean="0"/>
              <a:t>Plan </a:t>
            </a:r>
            <a:r>
              <a:rPr lang="en" sz="1800" dirty="0"/>
              <a:t>to generate solver </a:t>
            </a:r>
            <a:r>
              <a:rPr lang="en" sz="1800" dirty="0" smtClean="0"/>
              <a:t>code to interface with the quadrotor</a:t>
            </a:r>
            <a:endParaRPr lang="en" sz="1800" dirty="0"/>
          </a:p>
        </p:txBody>
      </p:sp>
      <p:sp>
        <p:nvSpPr>
          <p:cNvPr id="10" name="Rectangle 9"/>
          <p:cNvSpPr/>
          <p:nvPr/>
        </p:nvSpPr>
        <p:spPr>
          <a:xfrm>
            <a:off x="0" y="4866501"/>
            <a:ext cx="25026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D9D9D9"/>
                </a:solidFill>
                <a:latin typeface="Average" panose="020B0604020202020204" charset="0"/>
              </a:rPr>
              <a:t>https://arxiv.org/pdf/1205.5073v1.pdf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-1" y="4681109"/>
            <a:ext cx="9144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D9D9D9"/>
                </a:solidFill>
                <a:latin typeface="Average" panose="020B0604020202020204" charset="0"/>
              </a:rPr>
              <a:t>Hamza </a:t>
            </a:r>
            <a:r>
              <a:rPr lang="en-US" sz="1200" dirty="0" err="1">
                <a:solidFill>
                  <a:srgbClr val="D9D9D9"/>
                </a:solidFill>
                <a:latin typeface="Average" panose="020B0604020202020204" charset="0"/>
              </a:rPr>
              <a:t>Fawzi</a:t>
            </a:r>
            <a:r>
              <a:rPr lang="en-US" sz="1200" dirty="0">
                <a:solidFill>
                  <a:srgbClr val="D9D9D9"/>
                </a:solidFill>
                <a:latin typeface="Average" panose="020B0604020202020204" charset="0"/>
              </a:rPr>
              <a:t>, Paulo </a:t>
            </a:r>
            <a:r>
              <a:rPr lang="en-US" sz="1200" dirty="0" err="1">
                <a:solidFill>
                  <a:srgbClr val="D9D9D9"/>
                </a:solidFill>
                <a:latin typeface="Average" panose="020B0604020202020204" charset="0"/>
              </a:rPr>
              <a:t>Tabuada</a:t>
            </a:r>
            <a:r>
              <a:rPr lang="en-US" sz="1200" dirty="0">
                <a:solidFill>
                  <a:srgbClr val="D9D9D9"/>
                </a:solidFill>
                <a:latin typeface="Average" panose="020B0604020202020204" charset="0"/>
              </a:rPr>
              <a:t>, </a:t>
            </a:r>
            <a:r>
              <a:rPr lang="en-US" sz="1200" dirty="0" err="1">
                <a:solidFill>
                  <a:srgbClr val="D9D9D9"/>
                </a:solidFill>
                <a:latin typeface="Average" panose="020B0604020202020204" charset="0"/>
              </a:rPr>
              <a:t>Suhas</a:t>
            </a:r>
            <a:r>
              <a:rPr lang="en-US" sz="1200" dirty="0">
                <a:solidFill>
                  <a:srgbClr val="D9D9D9"/>
                </a:solidFill>
                <a:latin typeface="Average" panose="020B0604020202020204" charset="0"/>
              </a:rPr>
              <a:t> </a:t>
            </a:r>
            <a:r>
              <a:rPr lang="en-US" sz="1200" dirty="0" err="1">
                <a:solidFill>
                  <a:srgbClr val="D9D9D9"/>
                </a:solidFill>
                <a:latin typeface="Average" panose="020B0604020202020204" charset="0"/>
              </a:rPr>
              <a:t>Diggavi</a:t>
            </a:r>
            <a:r>
              <a:rPr lang="en-US" sz="1200" dirty="0">
                <a:solidFill>
                  <a:srgbClr val="D9D9D9"/>
                </a:solidFill>
                <a:latin typeface="Average" panose="020B0604020202020204" charset="0"/>
              </a:rPr>
              <a:t>, </a:t>
            </a:r>
            <a:r>
              <a:rPr lang="en-US" sz="1200" i="1" dirty="0">
                <a:solidFill>
                  <a:srgbClr val="D9D9D9"/>
                </a:solidFill>
                <a:latin typeface="Average" panose="020B0604020202020204" charset="0"/>
              </a:rPr>
              <a:t>Secure estimation and control for cyber-physical systems under adversarial </a:t>
            </a:r>
            <a:r>
              <a:rPr lang="en-US" sz="1200" i="1" dirty="0" smtClean="0">
                <a:solidFill>
                  <a:srgbClr val="D9D9D9"/>
                </a:solidFill>
                <a:latin typeface="Average" panose="020B0604020202020204" charset="0"/>
              </a:rPr>
              <a:t>attacks</a:t>
            </a:r>
            <a:endParaRPr lang="en-US" sz="1200" dirty="0">
              <a:solidFill>
                <a:srgbClr val="D9D9D9"/>
              </a:solidFill>
              <a:latin typeface="Average" panose="020B060402020202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/>
              <a:t>Hardware: Quadrotor and Control</a:t>
            </a:r>
            <a:endParaRPr lang="en" dirty="0"/>
          </a:p>
        </p:txBody>
      </p:sp>
      <p:pic>
        <p:nvPicPr>
          <p:cNvPr id="295" name="Shape 2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45725" y="1384675"/>
            <a:ext cx="2504875" cy="16117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Shape 296"/>
          <p:cNvPicPr preferRelativeResize="0"/>
          <p:nvPr/>
        </p:nvPicPr>
        <p:blipFill rotWithShape="1">
          <a:blip r:embed="rId4">
            <a:alphaModFix/>
          </a:blip>
          <a:srcRect t="24091" b="16260"/>
          <a:stretch/>
        </p:blipFill>
        <p:spPr>
          <a:xfrm>
            <a:off x="4045728" y="2920167"/>
            <a:ext cx="2504862" cy="1606607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Shape 297"/>
          <p:cNvSpPr txBox="1">
            <a:spLocks noGrp="1"/>
          </p:cNvSpPr>
          <p:nvPr>
            <p:ph type="body" idx="1"/>
          </p:nvPr>
        </p:nvSpPr>
        <p:spPr>
          <a:xfrm>
            <a:off x="354850" y="1208775"/>
            <a:ext cx="2753400" cy="3318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Onboard computer</a:t>
            </a:r>
          </a:p>
          <a:p>
            <a:pPr marL="457200" lvl="0" indent="-342900" rtl="0">
              <a:spcBef>
                <a:spcPts val="0"/>
              </a:spcBef>
              <a:buSzPct val="100000"/>
              <a:buChar char="-"/>
            </a:pPr>
            <a:r>
              <a:rPr lang="en" sz="1800" dirty="0"/>
              <a:t>Jetson TK1 board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Flight controller</a:t>
            </a:r>
          </a:p>
          <a:p>
            <a:pPr marL="457200" lvl="0" indent="-342900" algn="l" rtl="0">
              <a:spcBef>
                <a:spcPts val="0"/>
              </a:spcBef>
              <a:buSzPct val="100000"/>
              <a:buChar char="-"/>
            </a:pPr>
            <a:r>
              <a:rPr lang="en" sz="1800" dirty="0"/>
              <a:t>3DR Pixhawk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Quadrotor frame</a:t>
            </a: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 sz="1800" dirty="0"/>
              <a:t>QAV400</a:t>
            </a: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 sz="1800" dirty="0"/>
              <a:t>Lightweight</a:t>
            </a: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 sz="1800" dirty="0"/>
              <a:t>Easily customizable</a:t>
            </a:r>
          </a:p>
          <a:p>
            <a:pPr lvl="0" rtl="0">
              <a:spcBef>
                <a:spcPts val="0"/>
              </a:spcBef>
              <a:buNone/>
            </a:pPr>
            <a:endParaRPr sz="1800" dirty="0"/>
          </a:p>
        </p:txBody>
      </p:sp>
      <p:pic>
        <p:nvPicPr>
          <p:cNvPr id="298" name="Shape 298"/>
          <p:cNvPicPr preferRelativeResize="0"/>
          <p:nvPr/>
        </p:nvPicPr>
        <p:blipFill rotWithShape="1">
          <a:blip r:embed="rId5">
            <a:alphaModFix/>
          </a:blip>
          <a:srcRect l="17537" r="15294"/>
          <a:stretch/>
        </p:blipFill>
        <p:spPr>
          <a:xfrm>
            <a:off x="6550575" y="1384675"/>
            <a:ext cx="1956425" cy="3142100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Shape 299"/>
          <p:cNvSpPr txBox="1"/>
          <p:nvPr/>
        </p:nvSpPr>
        <p:spPr>
          <a:xfrm>
            <a:off x="5172225" y="4889400"/>
            <a:ext cx="3404400" cy="254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http://www.hover-bike.com/MA/product/pixhawk/</a:t>
            </a:r>
          </a:p>
        </p:txBody>
      </p:sp>
      <p:sp>
        <p:nvSpPr>
          <p:cNvPr id="300" name="Shape 300"/>
          <p:cNvSpPr txBox="1"/>
          <p:nvPr/>
        </p:nvSpPr>
        <p:spPr>
          <a:xfrm>
            <a:off x="0" y="4889400"/>
            <a:ext cx="5945400" cy="254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http://www.desertaircraft.com.au/shop/qav400-fpv-quadcopter-frame-arf.html</a:t>
            </a:r>
          </a:p>
        </p:txBody>
      </p:sp>
      <p:sp>
        <p:nvSpPr>
          <p:cNvPr id="301" name="Shape 301"/>
          <p:cNvSpPr txBox="1"/>
          <p:nvPr/>
        </p:nvSpPr>
        <p:spPr>
          <a:xfrm>
            <a:off x="0" y="4644900"/>
            <a:ext cx="4267800" cy="320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http://www.nvidia.com/object/jetson-tk1-embedded-dev-kit.html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hape 28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/>
              <a:t>Hardware: Sensors</a:t>
            </a:r>
            <a:endParaRPr lang="en" dirty="0"/>
          </a:p>
        </p:txBody>
      </p:sp>
      <p:sp>
        <p:nvSpPr>
          <p:cNvPr id="11" name="Shape 297"/>
          <p:cNvSpPr txBox="1">
            <a:spLocks noGrp="1"/>
          </p:cNvSpPr>
          <p:nvPr>
            <p:ph type="body" idx="1"/>
          </p:nvPr>
        </p:nvSpPr>
        <p:spPr>
          <a:xfrm>
            <a:off x="354848" y="1208775"/>
            <a:ext cx="5319121" cy="3318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Aft>
                <a:spcPts val="0"/>
              </a:spcAft>
            </a:pPr>
            <a:r>
              <a:rPr lang="en" sz="2400" dirty="0">
                <a:solidFill>
                  <a:srgbClr val="D9D9D9"/>
                </a:solidFill>
              </a:rPr>
              <a:t>3-DOF </a:t>
            </a:r>
            <a:r>
              <a:rPr lang="en" sz="2400" dirty="0" smtClean="0">
                <a:solidFill>
                  <a:srgbClr val="D9D9D9"/>
                </a:solidFill>
              </a:rPr>
              <a:t>Orientation &amp; Angular </a:t>
            </a:r>
            <a:r>
              <a:rPr lang="en" sz="2400" dirty="0">
                <a:solidFill>
                  <a:srgbClr val="D9D9D9"/>
                </a:solidFill>
              </a:rPr>
              <a:t>Velocity</a:t>
            </a:r>
          </a:p>
          <a:p>
            <a:pPr marL="457200" lvl="0" indent="-342900">
              <a:spcAft>
                <a:spcPts val="0"/>
              </a:spcAft>
              <a:buChar char="-"/>
            </a:pPr>
            <a:r>
              <a:rPr lang="en" sz="1800" dirty="0">
                <a:solidFill>
                  <a:srgbClr val="D9D9D9"/>
                </a:solidFill>
              </a:rPr>
              <a:t>Compass</a:t>
            </a:r>
          </a:p>
          <a:p>
            <a:pPr marL="457200" lvl="0" indent="-342900">
              <a:buChar char="-"/>
            </a:pPr>
            <a:r>
              <a:rPr lang="en" sz="1800" dirty="0">
                <a:solidFill>
                  <a:srgbClr val="D9D9D9"/>
                </a:solidFill>
              </a:rPr>
              <a:t>Gyroscopes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 smtClean="0">
                <a:solidFill>
                  <a:srgbClr val="D9D9D9"/>
                </a:solidFill>
              </a:rPr>
              <a:t>3-DOF Position &amp; Velocity</a:t>
            </a:r>
            <a:endParaRPr lang="en" sz="2400" dirty="0" smtClean="0">
              <a:solidFill>
                <a:srgbClr val="D9D9D9"/>
              </a:solidFill>
            </a:endParaRP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 sz="1800" dirty="0" smtClean="0">
                <a:solidFill>
                  <a:srgbClr val="D9D9D9"/>
                </a:solidFill>
              </a:rPr>
              <a:t>Accelerometers</a:t>
            </a: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 sz="1800" dirty="0" smtClean="0">
                <a:solidFill>
                  <a:srgbClr val="D9D9D9"/>
                </a:solidFill>
              </a:rPr>
              <a:t>Laser Range Finder</a:t>
            </a:r>
          </a:p>
          <a:p>
            <a:pPr marL="457200" lvl="0" indent="-342900" rtl="0">
              <a:spcBef>
                <a:spcPts val="0"/>
              </a:spcBef>
              <a:buSzPct val="100000"/>
              <a:buChar char="-"/>
            </a:pPr>
            <a:r>
              <a:rPr lang="en" sz="1800" dirty="0" smtClean="0">
                <a:solidFill>
                  <a:srgbClr val="D9D9D9"/>
                </a:solidFill>
              </a:rPr>
              <a:t>OptiTrack vision </a:t>
            </a:r>
            <a:r>
              <a:rPr lang="en" sz="1800" dirty="0" smtClean="0">
                <a:solidFill>
                  <a:srgbClr val="D9D9D9"/>
                </a:solidFill>
              </a:rPr>
              <a:t>system</a:t>
            </a:r>
            <a:endParaRPr lang="en" sz="1800" dirty="0">
              <a:solidFill>
                <a:srgbClr val="D9D9D9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hape 28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/>
              <a:t>Hardware: Sensors</a:t>
            </a:r>
            <a:endParaRPr lang="en" dirty="0"/>
          </a:p>
        </p:txBody>
      </p:sp>
      <p:sp>
        <p:nvSpPr>
          <p:cNvPr id="11" name="Shape 297"/>
          <p:cNvSpPr txBox="1">
            <a:spLocks noGrp="1"/>
          </p:cNvSpPr>
          <p:nvPr>
            <p:ph type="body" idx="1"/>
          </p:nvPr>
        </p:nvSpPr>
        <p:spPr>
          <a:xfrm>
            <a:off x="354849" y="1208775"/>
            <a:ext cx="5367386" cy="3318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Aft>
                <a:spcPts val="0"/>
              </a:spcAft>
            </a:pPr>
            <a:r>
              <a:rPr lang="en" sz="2400" dirty="0"/>
              <a:t>3-DOF </a:t>
            </a:r>
            <a:r>
              <a:rPr lang="en" sz="2400" dirty="0" smtClean="0"/>
              <a:t>Orientation &amp; Angular </a:t>
            </a:r>
            <a:r>
              <a:rPr lang="en" sz="2400" dirty="0"/>
              <a:t>Velocity</a:t>
            </a:r>
          </a:p>
          <a:p>
            <a:pPr marL="457200" lvl="0" indent="-342900">
              <a:spcAft>
                <a:spcPts val="0"/>
              </a:spcAft>
              <a:buChar char="-"/>
            </a:pPr>
            <a:r>
              <a:rPr lang="en" sz="1800" b="1" dirty="0">
                <a:solidFill>
                  <a:srgbClr val="F1C232"/>
                </a:solidFill>
              </a:rPr>
              <a:t>Compass</a:t>
            </a:r>
          </a:p>
          <a:p>
            <a:pPr marL="457200" lvl="0" indent="-342900">
              <a:buChar char="-"/>
            </a:pPr>
            <a:r>
              <a:rPr lang="en" sz="1800" dirty="0"/>
              <a:t>Gyroscopes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 smtClean="0"/>
              <a:t>3-DOF Position &amp; Velocity</a:t>
            </a:r>
            <a:endParaRPr lang="en" sz="2400" dirty="0" smtClean="0"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 sz="1800" dirty="0" smtClean="0">
                <a:solidFill>
                  <a:srgbClr val="D9D9D9"/>
                </a:solidFill>
              </a:rPr>
              <a:t>Accelerometers</a:t>
            </a: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 sz="1800" dirty="0" smtClean="0">
                <a:solidFill>
                  <a:srgbClr val="D9D9D9"/>
                </a:solidFill>
              </a:rPr>
              <a:t>Laser Range Finder</a:t>
            </a:r>
          </a:p>
          <a:p>
            <a:pPr marL="457200" lvl="0" indent="-342900" rtl="0">
              <a:spcBef>
                <a:spcPts val="0"/>
              </a:spcBef>
              <a:buSzPct val="100000"/>
              <a:buChar char="-"/>
            </a:pPr>
            <a:r>
              <a:rPr lang="en" sz="1800" dirty="0" smtClean="0">
                <a:solidFill>
                  <a:srgbClr val="D9D9D9"/>
                </a:solidFill>
              </a:rPr>
              <a:t>OptiTrack vision </a:t>
            </a:r>
            <a:r>
              <a:rPr lang="en" sz="1800" dirty="0" smtClean="0">
                <a:solidFill>
                  <a:srgbClr val="D9D9D9"/>
                </a:solidFill>
              </a:rPr>
              <a:t>system</a:t>
            </a:r>
            <a:endParaRPr lang="en" sz="1800" dirty="0">
              <a:solidFill>
                <a:srgbClr val="D9D9D9"/>
              </a:solidFill>
            </a:endParaRPr>
          </a:p>
        </p:txBody>
      </p:sp>
      <p:pic>
        <p:nvPicPr>
          <p:cNvPr id="4" name="Shape 2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11208" y="719905"/>
            <a:ext cx="1391625" cy="139162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hape 288"/>
          <p:cNvSpPr txBox="1"/>
          <p:nvPr/>
        </p:nvSpPr>
        <p:spPr>
          <a:xfrm>
            <a:off x="6734523" y="2111530"/>
            <a:ext cx="945000" cy="417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Compass</a:t>
            </a:r>
          </a:p>
        </p:txBody>
      </p:sp>
      <p:pic>
        <p:nvPicPr>
          <p:cNvPr id="1026" name="Picture 2" descr="Image result for quadrotor acceleration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9" t="5513" r="53676" b="4536"/>
          <a:stretch/>
        </p:blipFill>
        <p:spPr bwMode="auto">
          <a:xfrm>
            <a:off x="5635422" y="2791057"/>
            <a:ext cx="2807120" cy="2069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Shape 326"/>
          <p:cNvGrpSpPr>
            <a:grpSpLocks noChangeAspect="1"/>
          </p:cNvGrpSpPr>
          <p:nvPr/>
        </p:nvGrpSpPr>
        <p:grpSpPr>
          <a:xfrm rot="380394">
            <a:off x="6613678" y="3329354"/>
            <a:ext cx="983783" cy="768054"/>
            <a:chOff x="2497025" y="1353525"/>
            <a:chExt cx="1577400" cy="1231500"/>
          </a:xfrm>
        </p:grpSpPr>
        <p:cxnSp>
          <p:nvCxnSpPr>
            <p:cNvPr id="10" name="Shape 327"/>
            <p:cNvCxnSpPr/>
            <p:nvPr/>
          </p:nvCxnSpPr>
          <p:spPr>
            <a:xfrm>
              <a:off x="2632325" y="1510575"/>
              <a:ext cx="1306800" cy="917400"/>
            </a:xfrm>
            <a:prstGeom prst="straightConnector1">
              <a:avLst/>
            </a:prstGeom>
            <a:noFill/>
            <a:ln w="114300" cap="flat" cmpd="sng">
              <a:solidFill>
                <a:srgbClr val="000000"/>
              </a:solidFill>
              <a:prstDash val="solid"/>
              <a:round/>
              <a:headEnd type="none" w="lg" len="lg"/>
              <a:tailEnd type="none" w="lg" len="lg"/>
            </a:ln>
          </p:spPr>
        </p:cxnSp>
        <p:cxnSp>
          <p:nvCxnSpPr>
            <p:cNvPr id="12" name="Shape 328"/>
            <p:cNvCxnSpPr/>
            <p:nvPr/>
          </p:nvCxnSpPr>
          <p:spPr>
            <a:xfrm flipH="1">
              <a:off x="2704625" y="1572225"/>
              <a:ext cx="1162200" cy="794100"/>
            </a:xfrm>
            <a:prstGeom prst="straightConnector1">
              <a:avLst/>
            </a:prstGeom>
            <a:noFill/>
            <a:ln w="114300" cap="flat" cmpd="sng">
              <a:solidFill>
                <a:srgbClr val="000000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13" name="Shape 329"/>
            <p:cNvSpPr/>
            <p:nvPr/>
          </p:nvSpPr>
          <p:spPr>
            <a:xfrm>
              <a:off x="3078575" y="1825425"/>
              <a:ext cx="414300" cy="287700"/>
            </a:xfrm>
            <a:prstGeom prst="ellipse">
              <a:avLst/>
            </a:prstGeom>
            <a:solidFill>
              <a:srgbClr val="000000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" name="Shape 330"/>
            <p:cNvSpPr/>
            <p:nvPr/>
          </p:nvSpPr>
          <p:spPr>
            <a:xfrm>
              <a:off x="2497025" y="1353525"/>
              <a:ext cx="207600" cy="218700"/>
            </a:xfrm>
            <a:prstGeom prst="ellipse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" name="Shape 331"/>
            <p:cNvSpPr/>
            <p:nvPr/>
          </p:nvSpPr>
          <p:spPr>
            <a:xfrm>
              <a:off x="2568875" y="2311375"/>
              <a:ext cx="207600" cy="218700"/>
            </a:xfrm>
            <a:prstGeom prst="ellipse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" name="Shape 332"/>
            <p:cNvSpPr/>
            <p:nvPr/>
          </p:nvSpPr>
          <p:spPr>
            <a:xfrm>
              <a:off x="3866825" y="2366325"/>
              <a:ext cx="207600" cy="218700"/>
            </a:xfrm>
            <a:prstGeom prst="ellipse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" name="Shape 333"/>
            <p:cNvSpPr/>
            <p:nvPr/>
          </p:nvSpPr>
          <p:spPr>
            <a:xfrm>
              <a:off x="3794225" y="1442500"/>
              <a:ext cx="207600" cy="218700"/>
            </a:xfrm>
            <a:prstGeom prst="ellipse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3" name="Rectangle 2"/>
          <p:cNvSpPr/>
          <p:nvPr/>
        </p:nvSpPr>
        <p:spPr>
          <a:xfrm>
            <a:off x="0" y="4866501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>
                <a:solidFill>
                  <a:srgbClr val="D9D9D9"/>
                </a:solidFill>
                <a:latin typeface="Average" panose="020B0604020202020204" charset="0"/>
              </a:rPr>
              <a:t>http://theboredengineers.com/2012/05/the-quadcopter-basics/</a:t>
            </a:r>
          </a:p>
        </p:txBody>
      </p:sp>
    </p:spTree>
    <p:extLst>
      <p:ext uri="{BB962C8B-B14F-4D97-AF65-F5344CB8AC3E}">
        <p14:creationId xmlns:p14="http://schemas.microsoft.com/office/powerpoint/2010/main" val="520575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686977" y="2644654"/>
            <a:ext cx="1863969" cy="188212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2" name="Shape 28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/>
              <a:t>Hardware: Sensors</a:t>
            </a:r>
            <a:endParaRPr lang="en" dirty="0"/>
          </a:p>
        </p:txBody>
      </p:sp>
      <p:sp>
        <p:nvSpPr>
          <p:cNvPr id="11" name="Shape 297"/>
          <p:cNvSpPr txBox="1">
            <a:spLocks noGrp="1"/>
          </p:cNvSpPr>
          <p:nvPr>
            <p:ph type="body" idx="1"/>
          </p:nvPr>
        </p:nvSpPr>
        <p:spPr>
          <a:xfrm>
            <a:off x="354848" y="1208775"/>
            <a:ext cx="5237377" cy="288257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Aft>
                <a:spcPts val="0"/>
              </a:spcAft>
            </a:pPr>
            <a:r>
              <a:rPr lang="en" sz="2400" dirty="0"/>
              <a:t>3-DOF </a:t>
            </a:r>
            <a:r>
              <a:rPr lang="en" sz="2400" dirty="0" smtClean="0"/>
              <a:t>Orientation &amp; Angular </a:t>
            </a:r>
            <a:r>
              <a:rPr lang="en" sz="2400" dirty="0"/>
              <a:t>Velocity</a:t>
            </a:r>
          </a:p>
          <a:p>
            <a:pPr marL="457200" lvl="0" indent="-342900">
              <a:spcAft>
                <a:spcPts val="0"/>
              </a:spcAft>
              <a:buChar char="-"/>
            </a:pPr>
            <a:r>
              <a:rPr lang="en" sz="1800" dirty="0"/>
              <a:t>Compass</a:t>
            </a:r>
          </a:p>
          <a:p>
            <a:pPr marL="457200" lvl="0" indent="-342900">
              <a:buChar char="-"/>
            </a:pPr>
            <a:r>
              <a:rPr lang="en" sz="1800" b="1" dirty="0" smtClean="0">
                <a:solidFill>
                  <a:srgbClr val="F1C232"/>
                </a:solidFill>
              </a:rPr>
              <a:t>Gyroscopes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 smtClean="0"/>
              <a:t>3-DOF Position &amp; Velocity</a:t>
            </a: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 sz="1800" b="1" dirty="0" smtClean="0">
                <a:solidFill>
                  <a:srgbClr val="F1C232"/>
                </a:solidFill>
              </a:rPr>
              <a:t>Accelerometers</a:t>
            </a:r>
            <a:endParaRPr lang="en" sz="1800" b="1" dirty="0" smtClean="0">
              <a:solidFill>
                <a:srgbClr val="F1C232"/>
              </a:solidFill>
            </a:endParaRP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 sz="1800" dirty="0" smtClean="0">
                <a:solidFill>
                  <a:srgbClr val="D9D9D9"/>
                </a:solidFill>
              </a:rPr>
              <a:t>Laser Range Finder</a:t>
            </a:r>
          </a:p>
          <a:p>
            <a:pPr marL="457200" lvl="0" indent="-342900" rtl="0">
              <a:spcBef>
                <a:spcPts val="0"/>
              </a:spcBef>
              <a:buSzPct val="100000"/>
              <a:buChar char="-"/>
            </a:pPr>
            <a:r>
              <a:rPr lang="en" sz="1800" dirty="0" smtClean="0"/>
              <a:t>OptiTrack vision </a:t>
            </a:r>
            <a:r>
              <a:rPr lang="en" sz="1800" dirty="0" smtClean="0"/>
              <a:t>system</a:t>
            </a:r>
            <a:endParaRPr lang="en" sz="1800" dirty="0"/>
          </a:p>
        </p:txBody>
      </p:sp>
      <p:pic>
        <p:nvPicPr>
          <p:cNvPr id="10" name="Shape 2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23275" y="445025"/>
            <a:ext cx="1391626" cy="1391623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Shape 289"/>
          <p:cNvSpPr txBox="1"/>
          <p:nvPr/>
        </p:nvSpPr>
        <p:spPr>
          <a:xfrm>
            <a:off x="5592225" y="1836651"/>
            <a:ext cx="3246900" cy="417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IMU (3 accelerometers &amp; 3 gyroscopes)</a:t>
            </a:r>
          </a:p>
        </p:txBody>
      </p:sp>
      <p:pic>
        <p:nvPicPr>
          <p:cNvPr id="5124" name="Picture 4" descr="Image result for quadrotor body frame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025"/>
          <a:stretch/>
        </p:blipFill>
        <p:spPr bwMode="auto">
          <a:xfrm>
            <a:off x="6686977" y="2644653"/>
            <a:ext cx="1898988" cy="1882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5873" y="2645354"/>
            <a:ext cx="1461104" cy="188142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4866501"/>
            <a:ext cx="72683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D9D9D9"/>
                </a:solidFill>
                <a:latin typeface="Average" panose="020B0604020202020204" charset="0"/>
              </a:rPr>
              <a:t>https://www.researchgate.net/figure/270163654_fig1_Fig-1-Inertial-and-body-fixed-frame-of-quadrotor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4683929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>
                <a:solidFill>
                  <a:srgbClr val="D9D9D9"/>
                </a:solidFill>
                <a:latin typeface="Average" panose="020B0604020202020204" charset="0"/>
              </a:rPr>
              <a:t>http://andrew.gibiansky.com/blog/physics/quadcopter-dynamics/</a:t>
            </a:r>
          </a:p>
        </p:txBody>
      </p:sp>
    </p:spTree>
    <p:extLst>
      <p:ext uri="{BB962C8B-B14F-4D97-AF65-F5344CB8AC3E}">
        <p14:creationId xmlns:p14="http://schemas.microsoft.com/office/powerpoint/2010/main" val="2821159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hape 28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/>
              <a:t>Hardware: Sensors</a:t>
            </a:r>
            <a:endParaRPr lang="en" dirty="0"/>
          </a:p>
        </p:txBody>
      </p:sp>
      <p:sp>
        <p:nvSpPr>
          <p:cNvPr id="11" name="Shape 297"/>
          <p:cNvSpPr txBox="1">
            <a:spLocks noGrp="1"/>
          </p:cNvSpPr>
          <p:nvPr>
            <p:ph type="body" idx="1"/>
          </p:nvPr>
        </p:nvSpPr>
        <p:spPr>
          <a:xfrm>
            <a:off x="354849" y="1208775"/>
            <a:ext cx="5459760" cy="299981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Aft>
                <a:spcPts val="0"/>
              </a:spcAft>
            </a:pPr>
            <a:r>
              <a:rPr lang="en" sz="2400" dirty="0"/>
              <a:t>3-DOF </a:t>
            </a:r>
            <a:r>
              <a:rPr lang="en" sz="2400" dirty="0" smtClean="0"/>
              <a:t>Orientation &amp; Angular </a:t>
            </a:r>
            <a:r>
              <a:rPr lang="en" sz="2400" dirty="0"/>
              <a:t>Velocity</a:t>
            </a:r>
          </a:p>
          <a:p>
            <a:pPr marL="457200" lvl="0" indent="-342900">
              <a:spcAft>
                <a:spcPts val="0"/>
              </a:spcAft>
              <a:buChar char="-"/>
            </a:pPr>
            <a:r>
              <a:rPr lang="en" sz="1800" dirty="0"/>
              <a:t>Compass</a:t>
            </a:r>
          </a:p>
          <a:p>
            <a:pPr marL="457200" lvl="0" indent="-342900">
              <a:buChar char="-"/>
            </a:pPr>
            <a:r>
              <a:rPr lang="en" sz="1800" dirty="0"/>
              <a:t>Gyroscopes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 smtClean="0"/>
              <a:t>3-DOF Position &amp; Velocity</a:t>
            </a:r>
            <a:endParaRPr lang="en" sz="2400" dirty="0" smtClean="0"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 sz="1800" dirty="0" smtClean="0"/>
              <a:t>Accelerometers</a:t>
            </a: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 sz="1800" b="1" dirty="0" smtClean="0">
                <a:solidFill>
                  <a:srgbClr val="F1C232"/>
                </a:solidFill>
              </a:rPr>
              <a:t>Laser Range Finder</a:t>
            </a:r>
          </a:p>
          <a:p>
            <a:pPr marL="457200" lvl="0" indent="-342900" rtl="0">
              <a:spcBef>
                <a:spcPts val="0"/>
              </a:spcBef>
              <a:buSzPct val="100000"/>
              <a:buChar char="-"/>
            </a:pPr>
            <a:r>
              <a:rPr lang="en" sz="1800" dirty="0" smtClean="0"/>
              <a:t>OptiTrack vision </a:t>
            </a:r>
            <a:r>
              <a:rPr lang="en" sz="1800" dirty="0" smtClean="0"/>
              <a:t>system</a:t>
            </a:r>
            <a:endParaRPr lang="en" sz="1800" dirty="0"/>
          </a:p>
        </p:txBody>
      </p:sp>
      <p:pic>
        <p:nvPicPr>
          <p:cNvPr id="12" name="Shape 284"/>
          <p:cNvPicPr preferRelativeResize="0"/>
          <p:nvPr/>
        </p:nvPicPr>
        <p:blipFill rotWithShape="1">
          <a:blip r:embed="rId3">
            <a:alphaModFix/>
          </a:blip>
          <a:srcRect t="10905"/>
          <a:stretch/>
        </p:blipFill>
        <p:spPr>
          <a:xfrm>
            <a:off x="4252736" y="2286963"/>
            <a:ext cx="1561873" cy="1391623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Shape 287"/>
          <p:cNvSpPr txBox="1"/>
          <p:nvPr/>
        </p:nvSpPr>
        <p:spPr>
          <a:xfrm>
            <a:off x="4252736" y="3663266"/>
            <a:ext cx="1657463" cy="417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Laser </a:t>
            </a:r>
            <a:r>
              <a:rPr lang="en" dirty="0" smtClean="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Range Finder</a:t>
            </a:r>
            <a:endParaRPr lang="en" dirty="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5225143" y="4623700"/>
            <a:ext cx="3516430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6894184" y="2192342"/>
            <a:ext cx="14664" cy="2431358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7184570" y="2786931"/>
            <a:ext cx="1209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rgbClr val="D9D9D9"/>
                </a:solidFill>
                <a:latin typeface="Average" panose="020B0604020202020204" charset="0"/>
              </a:rPr>
              <a:t>Height </a:t>
            </a:r>
            <a:r>
              <a:rPr lang="en-US" sz="1800" i="1" dirty="0">
                <a:solidFill>
                  <a:srgbClr val="D9D9D9"/>
                </a:solidFill>
                <a:latin typeface="Average" panose="020B0604020202020204" charset="0"/>
              </a:rPr>
              <a:t>(</a:t>
            </a:r>
            <a:r>
              <a:rPr lang="en-US" sz="1800" i="1" dirty="0" smtClean="0">
                <a:solidFill>
                  <a:srgbClr val="D9D9D9"/>
                </a:solidFill>
                <a:latin typeface="Average" panose="020B0604020202020204" charset="0"/>
              </a:rPr>
              <a:t>z)</a:t>
            </a:r>
            <a:endParaRPr lang="en-US" sz="1800" dirty="0">
              <a:solidFill>
                <a:srgbClr val="D9D9D9"/>
              </a:solidFill>
              <a:latin typeface="Average" panose="020B0604020202020204" charset="0"/>
            </a:endParaRPr>
          </a:p>
        </p:txBody>
      </p:sp>
      <p:pic>
        <p:nvPicPr>
          <p:cNvPr id="10" name="Picture 2" descr="https://lh5.googleusercontent.com/3S06jueEw0zHRqUOk4bCIw6Il7hT2y6nrBHRpQpUxcg2UQkp1xN4tpugIDc7sUCVaaH4DNkyjaWkwlaClpC8iqdjd-0H_5b1-kRrrgAps4V9mBz-I4cxVBMJL25VTA_hAAB-E-8tvF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3229" y="1576003"/>
            <a:ext cx="1871237" cy="1053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/>
          <p:cNvSpPr/>
          <p:nvPr/>
        </p:nvSpPr>
        <p:spPr>
          <a:xfrm>
            <a:off x="0" y="4836139"/>
            <a:ext cx="282526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D9D9D9"/>
                </a:solidFill>
                <a:latin typeface="Average" panose="020B0604020202020204" charset="0"/>
              </a:rPr>
              <a:t>http://www.gabrielle-merritt.com/herald</a:t>
            </a:r>
            <a:r>
              <a:rPr lang="en-US" sz="1200" dirty="0" smtClean="0">
                <a:solidFill>
                  <a:srgbClr val="D9D9D9"/>
                </a:solidFill>
                <a:latin typeface="Average" panose="020B0604020202020204" charset="0"/>
              </a:rPr>
              <a:t>/</a:t>
            </a:r>
            <a:endParaRPr lang="en-US" sz="1200" dirty="0">
              <a:solidFill>
                <a:srgbClr val="D9D9D9"/>
              </a:solidFill>
              <a:latin typeface="Average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9333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hape 28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/>
              <a:t>Hardware: Sensors</a:t>
            </a:r>
            <a:endParaRPr lang="en" dirty="0"/>
          </a:p>
        </p:txBody>
      </p:sp>
      <p:sp>
        <p:nvSpPr>
          <p:cNvPr id="11" name="Shape 297"/>
          <p:cNvSpPr txBox="1">
            <a:spLocks noGrp="1"/>
          </p:cNvSpPr>
          <p:nvPr>
            <p:ph type="body" idx="1"/>
          </p:nvPr>
        </p:nvSpPr>
        <p:spPr>
          <a:xfrm>
            <a:off x="354848" y="1208775"/>
            <a:ext cx="5319121" cy="3318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Aft>
                <a:spcPts val="0"/>
              </a:spcAft>
            </a:pPr>
            <a:r>
              <a:rPr lang="en" sz="2400" dirty="0">
                <a:solidFill>
                  <a:srgbClr val="D9D9D9"/>
                </a:solidFill>
              </a:rPr>
              <a:t>3-DOF </a:t>
            </a:r>
            <a:r>
              <a:rPr lang="en" sz="2400" dirty="0" smtClean="0">
                <a:solidFill>
                  <a:srgbClr val="D9D9D9"/>
                </a:solidFill>
              </a:rPr>
              <a:t>Orientation &amp; Angular </a:t>
            </a:r>
            <a:r>
              <a:rPr lang="en" sz="2400" dirty="0">
                <a:solidFill>
                  <a:srgbClr val="D9D9D9"/>
                </a:solidFill>
              </a:rPr>
              <a:t>Velocity</a:t>
            </a:r>
          </a:p>
          <a:p>
            <a:pPr marL="457200" lvl="0" indent="-342900">
              <a:spcAft>
                <a:spcPts val="0"/>
              </a:spcAft>
              <a:buChar char="-"/>
            </a:pPr>
            <a:r>
              <a:rPr lang="en" sz="1800" dirty="0">
                <a:solidFill>
                  <a:srgbClr val="D9D9D9"/>
                </a:solidFill>
              </a:rPr>
              <a:t>Compass</a:t>
            </a:r>
          </a:p>
          <a:p>
            <a:pPr marL="457200" lvl="0" indent="-342900">
              <a:buChar char="-"/>
            </a:pPr>
            <a:r>
              <a:rPr lang="en" sz="1800" dirty="0">
                <a:solidFill>
                  <a:srgbClr val="D9D9D9"/>
                </a:solidFill>
              </a:rPr>
              <a:t>Gyroscopes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 smtClean="0">
                <a:solidFill>
                  <a:srgbClr val="D9D9D9"/>
                </a:solidFill>
              </a:rPr>
              <a:t>3-DOF Position &amp; Velocity</a:t>
            </a:r>
            <a:endParaRPr lang="en" sz="2400" dirty="0" smtClean="0">
              <a:solidFill>
                <a:srgbClr val="D9D9D9"/>
              </a:solidFill>
            </a:endParaRP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 sz="1800" dirty="0" smtClean="0">
                <a:solidFill>
                  <a:srgbClr val="D9D9D9"/>
                </a:solidFill>
              </a:rPr>
              <a:t>Accelerometers</a:t>
            </a: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 sz="1800" dirty="0" smtClean="0">
                <a:solidFill>
                  <a:srgbClr val="D9D9D9"/>
                </a:solidFill>
              </a:rPr>
              <a:t>Laser Range Finder</a:t>
            </a:r>
          </a:p>
          <a:p>
            <a:pPr marL="457200" lvl="0" indent="-342900" rtl="0">
              <a:spcBef>
                <a:spcPts val="0"/>
              </a:spcBef>
              <a:buSzPct val="100000"/>
              <a:buChar char="-"/>
            </a:pPr>
            <a:r>
              <a:rPr lang="en" sz="1800" b="1" dirty="0" smtClean="0">
                <a:solidFill>
                  <a:srgbClr val="F1C232"/>
                </a:solidFill>
              </a:rPr>
              <a:t>OptiTrack vision </a:t>
            </a:r>
            <a:r>
              <a:rPr lang="en" sz="1800" b="1" dirty="0" smtClean="0">
                <a:solidFill>
                  <a:srgbClr val="F1C232"/>
                </a:solidFill>
              </a:rPr>
              <a:t>system</a:t>
            </a:r>
            <a:endParaRPr lang="en" sz="1800" b="1" dirty="0">
              <a:solidFill>
                <a:srgbClr val="F1C23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9801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dominos dron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646" y="441099"/>
            <a:ext cx="3732519" cy="2099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0" y="4901670"/>
            <a:ext cx="341632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D9D9D9"/>
                </a:solidFill>
                <a:latin typeface="Average" panose="020B0604020202020204" charset="0"/>
              </a:rPr>
              <a:t>https://www.youtube.com/watch?v=on4DRTUvst0</a:t>
            </a:r>
          </a:p>
        </p:txBody>
      </p:sp>
      <p:pic>
        <p:nvPicPr>
          <p:cNvPr id="3076" name="Picture 4" descr="Image result for amazon air delivery dron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3907" y="1277468"/>
            <a:ext cx="3678359" cy="2526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0" y="4733966"/>
            <a:ext cx="75731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D9D9D9"/>
                </a:solidFill>
                <a:latin typeface="Average" panose="020B0604020202020204" charset="0"/>
              </a:rPr>
              <a:t>http://inhabitat.com/jeremy-clarkson-introduces-amazons-prime-air-drone-delivery-in-charming-video/</a:t>
            </a:r>
          </a:p>
        </p:txBody>
      </p:sp>
      <p:pic>
        <p:nvPicPr>
          <p:cNvPr id="3078" name="Picture 6" descr="Image result for surveillance dron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2277" y="2313314"/>
            <a:ext cx="3412880" cy="2268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-12680" y="4578065"/>
            <a:ext cx="68580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D9D9D9"/>
                </a:solidFill>
                <a:latin typeface="Average" panose="020B0604020202020204" charset="0"/>
              </a:rPr>
              <a:t>http://eijournal.com/news/industry-insights-trends/north-dakota-cops-embrace-surveillance-drones</a:t>
            </a:r>
          </a:p>
        </p:txBody>
      </p:sp>
    </p:spTree>
    <p:extLst>
      <p:ext uri="{BB962C8B-B14F-4D97-AF65-F5344CB8AC3E}">
        <p14:creationId xmlns:p14="http://schemas.microsoft.com/office/powerpoint/2010/main" val="4138576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Shape 30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Optitrack Motive: Camera Positions</a:t>
            </a:r>
          </a:p>
        </p:txBody>
      </p:sp>
      <p:pic>
        <p:nvPicPr>
          <p:cNvPr id="307" name="Shape 307"/>
          <p:cNvPicPr preferRelativeResize="0"/>
          <p:nvPr/>
        </p:nvPicPr>
        <p:blipFill rotWithShape="1">
          <a:blip r:embed="rId3">
            <a:alphaModFix/>
          </a:blip>
          <a:srcRect b="18300"/>
          <a:stretch/>
        </p:blipFill>
        <p:spPr>
          <a:xfrm>
            <a:off x="311700" y="1017725"/>
            <a:ext cx="8520603" cy="3857671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Shape 308"/>
          <p:cNvSpPr/>
          <p:nvPr/>
        </p:nvSpPr>
        <p:spPr>
          <a:xfrm>
            <a:off x="142000" y="2708625"/>
            <a:ext cx="884100" cy="906900"/>
          </a:xfrm>
          <a:prstGeom prst="ellipse">
            <a:avLst/>
          </a:prstGeom>
          <a:noFill/>
          <a:ln w="38100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09" name="Shape 309"/>
          <p:cNvSpPr/>
          <p:nvPr/>
        </p:nvSpPr>
        <p:spPr>
          <a:xfrm>
            <a:off x="3532050" y="2708625"/>
            <a:ext cx="884100" cy="906900"/>
          </a:xfrm>
          <a:prstGeom prst="ellipse">
            <a:avLst/>
          </a:prstGeom>
          <a:noFill/>
          <a:ln w="38100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10" name="Shape 310"/>
          <p:cNvSpPr/>
          <p:nvPr/>
        </p:nvSpPr>
        <p:spPr>
          <a:xfrm>
            <a:off x="4958850" y="2313075"/>
            <a:ext cx="884100" cy="906900"/>
          </a:xfrm>
          <a:prstGeom prst="ellipse">
            <a:avLst/>
          </a:prstGeom>
          <a:noFill/>
          <a:ln w="38100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11" name="Shape 311"/>
          <p:cNvSpPr/>
          <p:nvPr/>
        </p:nvSpPr>
        <p:spPr>
          <a:xfrm>
            <a:off x="5513075" y="3797275"/>
            <a:ext cx="884100" cy="906900"/>
          </a:xfrm>
          <a:prstGeom prst="ellipse">
            <a:avLst/>
          </a:prstGeom>
          <a:noFill/>
          <a:ln w="38100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12" name="Shape 312"/>
          <p:cNvSpPr/>
          <p:nvPr/>
        </p:nvSpPr>
        <p:spPr>
          <a:xfrm>
            <a:off x="6997275" y="2118300"/>
            <a:ext cx="884100" cy="906900"/>
          </a:xfrm>
          <a:prstGeom prst="ellipse">
            <a:avLst/>
          </a:prstGeom>
          <a:noFill/>
          <a:ln w="38100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13" name="Shape 313"/>
          <p:cNvSpPr/>
          <p:nvPr/>
        </p:nvSpPr>
        <p:spPr>
          <a:xfrm>
            <a:off x="8010750" y="3355800"/>
            <a:ext cx="884100" cy="906900"/>
          </a:xfrm>
          <a:prstGeom prst="ellipse">
            <a:avLst/>
          </a:prstGeom>
          <a:noFill/>
          <a:ln w="38100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Shape 3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Optitrack System: Example Tracking</a:t>
            </a:r>
          </a:p>
        </p:txBody>
      </p:sp>
      <p:pic>
        <p:nvPicPr>
          <p:cNvPr id="3" name="Motive_Video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267" end="1147.9888"/>
                </p14:media>
              </p:ext>
            </p:extLst>
          </p:nvPr>
        </p:nvPicPr>
        <p:blipFill rotWithShape="1">
          <a:blip r:embed="rId5"/>
          <a:srcRect l="19373" t="11678" r="16764" b="6167"/>
          <a:stretch/>
        </p:blipFill>
        <p:spPr>
          <a:xfrm>
            <a:off x="3371365" y="1116705"/>
            <a:ext cx="5346306" cy="38685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6452" y="1116705"/>
            <a:ext cx="3090940" cy="3846909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346870" y="2543908"/>
            <a:ext cx="321346" cy="328246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1190932" y="1582616"/>
            <a:ext cx="321346" cy="328246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1559170" y="1184032"/>
            <a:ext cx="321346" cy="328246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Current Progress and Short Term Goals</a:t>
            </a:r>
          </a:p>
        </p:txBody>
      </p:sp>
      <p:sp>
        <p:nvSpPr>
          <p:cNvPr id="331" name="Shape 331"/>
          <p:cNvSpPr txBox="1">
            <a:spLocks noGrp="1"/>
          </p:cNvSpPr>
          <p:nvPr>
            <p:ph type="body" idx="1"/>
          </p:nvPr>
        </p:nvSpPr>
        <p:spPr>
          <a:xfrm>
            <a:off x="311700" y="1230725"/>
            <a:ext cx="6077700" cy="366190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F1C232"/>
                </a:solidFill>
              </a:rPr>
              <a:t>Current progress</a:t>
            </a:r>
          </a:p>
          <a:p>
            <a:pPr marL="457200" indent="-228600">
              <a:spcAft>
                <a:spcPts val="0"/>
              </a:spcAft>
              <a:buFont typeface="Average"/>
              <a:buChar char="-"/>
            </a:pPr>
            <a:r>
              <a:rPr lang="en" dirty="0"/>
              <a:t>Setup and calibrated OptiTrack vision system</a:t>
            </a:r>
          </a:p>
          <a:p>
            <a:pPr marL="457200" lvl="0" indent="-228600" rtl="0">
              <a:spcBef>
                <a:spcPts val="0"/>
              </a:spcBef>
              <a:spcAft>
                <a:spcPts val="0"/>
              </a:spcAft>
              <a:buChar char="-"/>
            </a:pPr>
            <a:r>
              <a:rPr lang="en" dirty="0" smtClean="0"/>
              <a:t>Completed </a:t>
            </a:r>
            <a:r>
              <a:rPr lang="en" dirty="0" smtClean="0"/>
              <a:t>workplan</a:t>
            </a:r>
            <a:endParaRPr lang="en" dirty="0"/>
          </a:p>
          <a:p>
            <a:pPr marL="457200" lvl="0" indent="-228600" rtl="0">
              <a:spcBef>
                <a:spcPts val="0"/>
              </a:spcBef>
              <a:spcAft>
                <a:spcPts val="0"/>
              </a:spcAft>
              <a:buChar char="-"/>
            </a:pPr>
            <a:r>
              <a:rPr lang="en" dirty="0"/>
              <a:t>Purchased controller, onboard computer and sensors</a:t>
            </a:r>
          </a:p>
          <a:p>
            <a:pPr marL="228600" lvl="0" rtl="0">
              <a:spcBef>
                <a:spcPts val="0"/>
              </a:spcBef>
              <a:spcAft>
                <a:spcPts val="0"/>
              </a:spcAft>
            </a:pPr>
            <a:endParaRPr lang="en" dirty="0"/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61111"/>
              <a:buFont typeface="Arial"/>
              <a:buNone/>
            </a:pPr>
            <a:r>
              <a:rPr lang="en" b="1" dirty="0">
                <a:solidFill>
                  <a:srgbClr val="F1C232"/>
                </a:solidFill>
              </a:rPr>
              <a:t>Short-term goals</a:t>
            </a:r>
          </a:p>
          <a:p>
            <a:pPr marL="457200" lvl="0" indent="-228600" rtl="0">
              <a:spcBef>
                <a:spcPts val="0"/>
              </a:spcBef>
              <a:spcAft>
                <a:spcPts val="0"/>
              </a:spcAft>
              <a:buChar char="-"/>
            </a:pPr>
            <a:r>
              <a:rPr lang="en" dirty="0" smtClean="0"/>
              <a:t>Quadrotor </a:t>
            </a:r>
            <a:r>
              <a:rPr lang="en" dirty="0" smtClean="0"/>
              <a:t>dynamic model simulation</a:t>
            </a:r>
          </a:p>
          <a:p>
            <a:pPr marL="457200" lvl="0" indent="-228600" rtl="0">
              <a:spcBef>
                <a:spcPts val="0"/>
              </a:spcBef>
              <a:spcAft>
                <a:spcPts val="0"/>
              </a:spcAft>
              <a:buChar char="-"/>
            </a:pPr>
            <a:r>
              <a:rPr lang="en" dirty="0" smtClean="0"/>
              <a:t>Continue </a:t>
            </a:r>
            <a:r>
              <a:rPr lang="en" dirty="0"/>
              <a:t>to </a:t>
            </a:r>
            <a:r>
              <a:rPr lang="en" dirty="0" smtClean="0"/>
              <a:t>code SSE </a:t>
            </a:r>
            <a:r>
              <a:rPr lang="en" dirty="0"/>
              <a:t>algorithm in Matlab</a:t>
            </a:r>
          </a:p>
          <a:p>
            <a:pPr marL="457200" indent="-228600">
              <a:spcAft>
                <a:spcPts val="0"/>
              </a:spcAft>
              <a:buFont typeface="Average"/>
              <a:buChar char="-"/>
            </a:pPr>
            <a:r>
              <a:rPr lang="en" dirty="0"/>
              <a:t>Purchase quadrotor</a:t>
            </a:r>
          </a:p>
          <a:p>
            <a:pPr marL="457200" lvl="0" indent="-228600" rtl="0">
              <a:spcBef>
                <a:spcPts val="0"/>
              </a:spcBef>
              <a:spcAft>
                <a:spcPts val="0"/>
              </a:spcAft>
              <a:buChar char="-"/>
            </a:pPr>
            <a:r>
              <a:rPr lang="en" dirty="0" smtClean="0"/>
              <a:t>Calibrate sensors and test controller</a:t>
            </a:r>
            <a:endParaRPr lang="e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Deliverables</a:t>
            </a:r>
          </a:p>
        </p:txBody>
      </p:sp>
      <p:sp>
        <p:nvSpPr>
          <p:cNvPr id="175" name="Shape 17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u="sng"/>
              <a:t>Fall Semester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Implement and simulate a state estimator in Matlab</a:t>
            </a: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 sz="1800"/>
              <a:t>All sensors functioning</a:t>
            </a:r>
          </a:p>
          <a:p>
            <a:pPr marL="457200" lvl="0" indent="-342900" rtl="0">
              <a:spcBef>
                <a:spcPts val="0"/>
              </a:spcBef>
              <a:spcAft>
                <a:spcPts val="1000"/>
              </a:spcAft>
              <a:buSzPct val="100000"/>
              <a:buChar char="-"/>
            </a:pPr>
            <a:r>
              <a:rPr lang="en" sz="1800"/>
              <a:t>Some sensors compromised</a:t>
            </a:r>
          </a:p>
          <a:p>
            <a:pPr lvl="0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800"/>
              <a:t>Successfully log sensor data</a:t>
            </a:r>
          </a:p>
          <a:p>
            <a:pPr lvl="0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800"/>
              <a:t>Produce a functioning quadrotor with onboard computer, controller, and sensors</a:t>
            </a:r>
          </a:p>
        </p:txBody>
      </p:sp>
      <p:sp>
        <p:nvSpPr>
          <p:cNvPr id="176" name="Shape 176"/>
          <p:cNvSpPr txBox="1">
            <a:spLocks noGrp="1"/>
          </p:cNvSpPr>
          <p:nvPr>
            <p:ph type="body" idx="2"/>
          </p:nvPr>
        </p:nvSpPr>
        <p:spPr>
          <a:xfrm>
            <a:off x="4423200" y="1152475"/>
            <a:ext cx="4409100" cy="2362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u="sng" dirty="0"/>
              <a:t>Spring Semester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Test state estimator on real sensor data</a:t>
            </a: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 sz="1800" dirty="0"/>
              <a:t>Some corrupted measurements</a:t>
            </a:r>
          </a:p>
          <a:p>
            <a:pPr marL="457200" lvl="0" indent="-342900" rtl="0">
              <a:spcBef>
                <a:spcPts val="0"/>
              </a:spcBef>
              <a:spcAft>
                <a:spcPts val="1000"/>
              </a:spcAft>
              <a:buSzPct val="100000"/>
              <a:buChar char="-"/>
            </a:pPr>
            <a:r>
              <a:rPr lang="en" sz="1800" dirty="0"/>
              <a:t>Offline and in real time</a:t>
            </a:r>
          </a:p>
          <a:p>
            <a:pPr lvl="0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800" dirty="0"/>
              <a:t>Demonstrate quadrotor flight with real time data logging and state estimation</a:t>
            </a:r>
          </a:p>
        </p:txBody>
      </p:sp>
      <p:pic>
        <p:nvPicPr>
          <p:cNvPr id="177" name="Shape 1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11013" y="3515275"/>
            <a:ext cx="3033474" cy="1199974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Shape 178"/>
          <p:cNvSpPr txBox="1"/>
          <p:nvPr/>
        </p:nvSpPr>
        <p:spPr>
          <a:xfrm>
            <a:off x="3810000" y="4876800"/>
            <a:ext cx="5328037" cy="2732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dirty="0">
                <a:solidFill>
                  <a:srgbClr val="D9D9D9"/>
                </a:solidFill>
                <a:latin typeface="Average"/>
                <a:ea typeface="Average"/>
                <a:cs typeface="Average"/>
                <a:sym typeface="Average"/>
              </a:rPr>
              <a:t>http://zacharytylerpoole.blogspot.com/2013/09/personal-uavs-for-public-use.html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Shape 3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Current Progress - Fall semester Gantt chart</a:t>
            </a:r>
          </a:p>
        </p:txBody>
      </p:sp>
      <p:pic>
        <p:nvPicPr>
          <p:cNvPr id="337" name="Shape 337"/>
          <p:cNvPicPr preferRelativeResize="0"/>
          <p:nvPr/>
        </p:nvPicPr>
        <p:blipFill rotWithShape="1">
          <a:blip r:embed="rId3">
            <a:alphaModFix/>
          </a:blip>
          <a:srcRect r="44830" b="27938"/>
          <a:stretch/>
        </p:blipFill>
        <p:spPr>
          <a:xfrm>
            <a:off x="1289538" y="1017725"/>
            <a:ext cx="6611816" cy="399975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8" name="Shape 338"/>
          <p:cNvCxnSpPr/>
          <p:nvPr/>
        </p:nvCxnSpPr>
        <p:spPr>
          <a:xfrm>
            <a:off x="5720862" y="1371600"/>
            <a:ext cx="11723" cy="3645877"/>
          </a:xfrm>
          <a:prstGeom prst="straightConnector1">
            <a:avLst/>
          </a:prstGeom>
          <a:noFill/>
          <a:ln w="28575" cap="flat" cmpd="sng">
            <a:solidFill>
              <a:srgbClr val="F1C232"/>
            </a:solidFill>
            <a:prstDash val="solid"/>
            <a:round/>
            <a:headEnd type="none" w="lg" len="lg"/>
            <a:tailEnd type="none" w="lg" len="lg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3" name="Shape 3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0" y="0"/>
            <a:ext cx="6858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Shape 344"/>
          <p:cNvSpPr txBox="1">
            <a:spLocks noGrp="1"/>
          </p:cNvSpPr>
          <p:nvPr>
            <p:ph type="title"/>
          </p:nvPr>
        </p:nvSpPr>
        <p:spPr>
          <a:xfrm>
            <a:off x="311700" y="348900"/>
            <a:ext cx="8520600" cy="668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/>
              <a:t>Questions?</a:t>
            </a:r>
          </a:p>
        </p:txBody>
      </p:sp>
      <p:sp>
        <p:nvSpPr>
          <p:cNvPr id="345" name="Shape 345"/>
          <p:cNvSpPr txBox="1"/>
          <p:nvPr/>
        </p:nvSpPr>
        <p:spPr>
          <a:xfrm>
            <a:off x="1142999" y="4900246"/>
            <a:ext cx="3593123" cy="24325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dirty="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http://technozion.org/tz15/home/events/quadcopter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Shape 350"/>
          <p:cNvSpPr/>
          <p:nvPr/>
        </p:nvSpPr>
        <p:spPr>
          <a:xfrm>
            <a:off x="464100" y="919775"/>
            <a:ext cx="8215800" cy="37230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222222"/>
              </a:solidFill>
            </a:endParaRPr>
          </a:p>
        </p:txBody>
      </p:sp>
      <p:pic>
        <p:nvPicPr>
          <p:cNvPr id="351" name="Shape 3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95337" y="983950"/>
            <a:ext cx="2867025" cy="105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Shape 3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2337" y="1974537"/>
            <a:ext cx="1552575" cy="104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Shape 3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2675" y="3210562"/>
            <a:ext cx="2552700" cy="106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Shape 35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13900" y="2581050"/>
            <a:ext cx="4810125" cy="1076325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Shape 355"/>
          <p:cNvSpPr txBox="1"/>
          <p:nvPr/>
        </p:nvSpPr>
        <p:spPr>
          <a:xfrm>
            <a:off x="528850" y="353975"/>
            <a:ext cx="3032700" cy="565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Linear Motion</a:t>
            </a:r>
          </a:p>
        </p:txBody>
      </p:sp>
      <p:sp>
        <p:nvSpPr>
          <p:cNvPr id="356" name="Shape 356"/>
          <p:cNvSpPr txBox="1"/>
          <p:nvPr/>
        </p:nvSpPr>
        <p:spPr>
          <a:xfrm>
            <a:off x="3157650" y="4812000"/>
            <a:ext cx="5986200" cy="331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900">
                <a:solidFill>
                  <a:schemeClr val="dk1"/>
                </a:solidFill>
              </a:rPr>
              <a:t>http://andrew.gibiansky.com/downloads/pdf/Quadcopter%20Dynamics,%20Simulation,%20and%20Control.pdf</a:t>
            </a:r>
          </a:p>
        </p:txBody>
      </p:sp>
      <p:sp>
        <p:nvSpPr>
          <p:cNvPr id="357" name="Shape 357"/>
          <p:cNvSpPr/>
          <p:nvPr/>
        </p:nvSpPr>
        <p:spPr>
          <a:xfrm>
            <a:off x="3262425" y="1026975"/>
            <a:ext cx="2900100" cy="1076400"/>
          </a:xfrm>
          <a:prstGeom prst="rect">
            <a:avLst/>
          </a:prstGeom>
          <a:noFill/>
          <a:ln w="19050" cap="flat" cmpd="sng">
            <a:solidFill>
              <a:srgbClr val="6D9EEB"/>
            </a:solidFill>
            <a:prstDash val="dash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58" name="Shape 358"/>
          <p:cNvSpPr txBox="1"/>
          <p:nvPr/>
        </p:nvSpPr>
        <p:spPr>
          <a:xfrm>
            <a:off x="1260575" y="2879075"/>
            <a:ext cx="1256100" cy="331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b="1">
                <a:solidFill>
                  <a:srgbClr val="6AA84F"/>
                </a:solidFill>
              </a:rPr>
              <a:t>Drag Force</a:t>
            </a:r>
          </a:p>
        </p:txBody>
      </p:sp>
      <p:sp>
        <p:nvSpPr>
          <p:cNvPr id="359" name="Shape 359"/>
          <p:cNvSpPr txBox="1"/>
          <p:nvPr/>
        </p:nvSpPr>
        <p:spPr>
          <a:xfrm>
            <a:off x="648975" y="4180600"/>
            <a:ext cx="2900100" cy="331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b="1">
                <a:solidFill>
                  <a:srgbClr val="6AA84F"/>
                </a:solidFill>
              </a:rPr>
              <a:t>Thrust vector in body frame</a:t>
            </a:r>
          </a:p>
        </p:txBody>
      </p:sp>
      <p:sp>
        <p:nvSpPr>
          <p:cNvPr id="360" name="Shape 360"/>
          <p:cNvSpPr txBox="1"/>
          <p:nvPr/>
        </p:nvSpPr>
        <p:spPr>
          <a:xfrm>
            <a:off x="4778775" y="3520550"/>
            <a:ext cx="3445800" cy="331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b="1">
                <a:solidFill>
                  <a:srgbClr val="6AA84F"/>
                </a:solidFill>
              </a:rPr>
              <a:t>Rotation matrix for relating body frame to inertial frame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Shape 365"/>
          <p:cNvSpPr/>
          <p:nvPr/>
        </p:nvSpPr>
        <p:spPr>
          <a:xfrm>
            <a:off x="464100" y="873050"/>
            <a:ext cx="8215800" cy="4028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222222"/>
              </a:solidFill>
            </a:endParaRPr>
          </a:p>
        </p:txBody>
      </p:sp>
      <p:pic>
        <p:nvPicPr>
          <p:cNvPr id="366" name="Shape 3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48387" y="1887687"/>
            <a:ext cx="3629025" cy="108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Shape 3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71800" y="1900237"/>
            <a:ext cx="2152650" cy="103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Shape 3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10312" y="3154037"/>
            <a:ext cx="3505200" cy="133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Shape 369"/>
          <p:cNvSpPr txBox="1"/>
          <p:nvPr/>
        </p:nvSpPr>
        <p:spPr>
          <a:xfrm>
            <a:off x="528850" y="301750"/>
            <a:ext cx="3306300" cy="500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Rotational Motion</a:t>
            </a:r>
          </a:p>
        </p:txBody>
      </p:sp>
      <p:sp>
        <p:nvSpPr>
          <p:cNvPr id="370" name="Shape 370"/>
          <p:cNvSpPr txBox="1"/>
          <p:nvPr/>
        </p:nvSpPr>
        <p:spPr>
          <a:xfrm>
            <a:off x="3061075" y="4901150"/>
            <a:ext cx="6082800" cy="242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900">
                <a:solidFill>
                  <a:schemeClr val="dk1"/>
                </a:solidFill>
              </a:rPr>
              <a:t>http://andrew.gibiansky.com/downloads/pdf/Quadcopter%20Dynamics,%20Simulation,%20and%20Control.pdf</a:t>
            </a:r>
          </a:p>
        </p:txBody>
      </p:sp>
      <p:pic>
        <p:nvPicPr>
          <p:cNvPr id="371" name="Shape 37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55512" y="997037"/>
            <a:ext cx="2886075" cy="79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Shape 37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93800" y="3362962"/>
            <a:ext cx="2514600" cy="1038225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Shape 373"/>
          <p:cNvSpPr/>
          <p:nvPr/>
        </p:nvSpPr>
        <p:spPr>
          <a:xfrm>
            <a:off x="3338625" y="950775"/>
            <a:ext cx="2900100" cy="845400"/>
          </a:xfrm>
          <a:prstGeom prst="rect">
            <a:avLst/>
          </a:prstGeom>
          <a:noFill/>
          <a:ln w="19050" cap="flat" cmpd="sng">
            <a:solidFill>
              <a:srgbClr val="6D9EEB"/>
            </a:solidFill>
            <a:prstDash val="dash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74" name="Shape 374"/>
          <p:cNvSpPr txBox="1"/>
          <p:nvPr/>
        </p:nvSpPr>
        <p:spPr>
          <a:xfrm>
            <a:off x="1775950" y="2802875"/>
            <a:ext cx="1502700" cy="331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b="1">
                <a:solidFill>
                  <a:srgbClr val="6AA84F"/>
                </a:solidFill>
              </a:rPr>
              <a:t>Inertia matrix</a:t>
            </a:r>
          </a:p>
        </p:txBody>
      </p:sp>
      <p:sp>
        <p:nvSpPr>
          <p:cNvPr id="375" name="Shape 375"/>
          <p:cNvSpPr txBox="1"/>
          <p:nvPr/>
        </p:nvSpPr>
        <p:spPr>
          <a:xfrm>
            <a:off x="4933100" y="2802875"/>
            <a:ext cx="2787600" cy="331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b="1">
                <a:solidFill>
                  <a:srgbClr val="6AA84F"/>
                </a:solidFill>
              </a:rPr>
              <a:t>Torques in the body frame</a:t>
            </a:r>
          </a:p>
        </p:txBody>
      </p:sp>
      <p:sp>
        <p:nvSpPr>
          <p:cNvPr id="376" name="Shape 376"/>
          <p:cNvSpPr txBox="1"/>
          <p:nvPr/>
        </p:nvSpPr>
        <p:spPr>
          <a:xfrm>
            <a:off x="1057525" y="4325000"/>
            <a:ext cx="2886000" cy="331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b="1">
                <a:solidFill>
                  <a:srgbClr val="6AA84F"/>
                </a:solidFill>
              </a:rPr>
              <a:t>Angular velocity in body frame</a:t>
            </a:r>
          </a:p>
        </p:txBody>
      </p:sp>
      <p:sp>
        <p:nvSpPr>
          <p:cNvPr id="377" name="Shape 377"/>
          <p:cNvSpPr txBox="1"/>
          <p:nvPr/>
        </p:nvSpPr>
        <p:spPr>
          <a:xfrm>
            <a:off x="4686500" y="4257550"/>
            <a:ext cx="3707400" cy="331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b="1">
                <a:solidFill>
                  <a:srgbClr val="6AA84F"/>
                </a:solidFill>
              </a:rPr>
              <a:t>Rotation matrix for relating body frame to inertial frame for rotational motion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Overview</a:t>
            </a:r>
          </a:p>
        </p:txBody>
      </p:sp>
      <p:pic>
        <p:nvPicPr>
          <p:cNvPr id="113" name="Shape 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034659"/>
            <a:ext cx="3710138" cy="3227644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Shape 114"/>
          <p:cNvSpPr txBox="1"/>
          <p:nvPr/>
        </p:nvSpPr>
        <p:spPr>
          <a:xfrm>
            <a:off x="6234000" y="4829908"/>
            <a:ext cx="2910000" cy="30394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dirty="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https://en.wikipedia.org/wiki/Quadcopter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3512155" cy="2992013"/>
          </a:xfrm>
        </p:spPr>
        <p:txBody>
          <a:bodyPr/>
          <a:lstStyle/>
          <a:p>
            <a:pPr marL="457200" indent="-342900">
              <a:spcAft>
                <a:spcPts val="1000"/>
              </a:spcAft>
              <a:buClr>
                <a:srgbClr val="D9D9D9"/>
              </a:buClr>
              <a:buFont typeface="Average"/>
              <a:buChar char="-"/>
            </a:pPr>
            <a:r>
              <a:rPr lang="en" sz="2400" dirty="0">
                <a:solidFill>
                  <a:srgbClr val="D9D9D9"/>
                </a:solidFill>
              </a:rPr>
              <a:t>Project Description</a:t>
            </a:r>
          </a:p>
          <a:p>
            <a:pPr marL="457200" indent="-342900">
              <a:spcAft>
                <a:spcPts val="1000"/>
              </a:spcAft>
              <a:buClr>
                <a:srgbClr val="D9D9D9"/>
              </a:buClr>
              <a:buFont typeface="Average"/>
              <a:buChar char="-"/>
            </a:pPr>
            <a:r>
              <a:rPr lang="en" sz="2400" dirty="0" smtClean="0">
                <a:solidFill>
                  <a:srgbClr val="D9D9D9"/>
                </a:solidFill>
              </a:rPr>
              <a:t>Simulation</a:t>
            </a:r>
            <a:endParaRPr lang="en" sz="2400" dirty="0">
              <a:solidFill>
                <a:srgbClr val="D9D9D9"/>
              </a:solidFill>
            </a:endParaRPr>
          </a:p>
          <a:p>
            <a:pPr marL="457200" indent="-342900">
              <a:spcAft>
                <a:spcPts val="1000"/>
              </a:spcAft>
              <a:buClr>
                <a:srgbClr val="D9D9D9"/>
              </a:buClr>
              <a:buFont typeface="Average"/>
              <a:buChar char="-"/>
            </a:pPr>
            <a:r>
              <a:rPr lang="en-US" sz="2400" dirty="0">
                <a:solidFill>
                  <a:srgbClr val="D9D9D9"/>
                </a:solidFill>
              </a:rPr>
              <a:t>H</a:t>
            </a:r>
            <a:r>
              <a:rPr lang="en" sz="2400" dirty="0">
                <a:solidFill>
                  <a:srgbClr val="D9D9D9"/>
                </a:solidFill>
              </a:rPr>
              <a:t>ardware</a:t>
            </a:r>
          </a:p>
          <a:p>
            <a:pPr marL="457200" indent="-342900">
              <a:spcAft>
                <a:spcPts val="1000"/>
              </a:spcAft>
              <a:buClr>
                <a:srgbClr val="D9D9D9"/>
              </a:buClr>
              <a:buFont typeface="Average"/>
              <a:buChar char="-"/>
            </a:pPr>
            <a:r>
              <a:rPr lang="en" sz="2400" dirty="0">
                <a:solidFill>
                  <a:srgbClr val="D9D9D9"/>
                </a:solidFill>
              </a:rPr>
              <a:t>Current Progress</a:t>
            </a:r>
          </a:p>
          <a:p>
            <a:pPr marL="457200" indent="-342900">
              <a:spcAft>
                <a:spcPts val="1000"/>
              </a:spcAft>
              <a:buClr>
                <a:srgbClr val="D9D9D9"/>
              </a:buClr>
              <a:buFont typeface="Average"/>
              <a:buChar char="-"/>
            </a:pPr>
            <a:r>
              <a:rPr lang="en" sz="2400" dirty="0" smtClean="0">
                <a:solidFill>
                  <a:srgbClr val="D9D9D9"/>
                </a:solidFill>
              </a:rPr>
              <a:t>Questions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3049017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Project Statement</a:t>
            </a:r>
          </a:p>
        </p:txBody>
      </p:sp>
      <p:pic>
        <p:nvPicPr>
          <p:cNvPr id="120" name="Shape 120"/>
          <p:cNvPicPr preferRelativeResize="0"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38899" y="282815"/>
            <a:ext cx="2473683" cy="7349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Shape 121"/>
          <p:cNvPicPr preferRelativeResize="0"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28713" y="286205"/>
            <a:ext cx="731520" cy="73152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Shape 122"/>
          <p:cNvSpPr txBox="1">
            <a:spLocks noGrp="1"/>
          </p:cNvSpPr>
          <p:nvPr>
            <p:ph type="body" idx="1"/>
          </p:nvPr>
        </p:nvSpPr>
        <p:spPr>
          <a:xfrm>
            <a:off x="797631" y="1622442"/>
            <a:ext cx="7478400" cy="2621311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just" rtl="0">
              <a:spcBef>
                <a:spcPts val="0"/>
              </a:spcBef>
              <a:buNone/>
            </a:pPr>
            <a:r>
              <a:rPr lang="en" sz="2200" dirty="0"/>
              <a:t>The Northrop Grumman Clinic Team will implement a </a:t>
            </a:r>
            <a:r>
              <a:rPr lang="en" sz="2200" b="1" dirty="0">
                <a:solidFill>
                  <a:srgbClr val="F1C232"/>
                </a:solidFill>
              </a:rPr>
              <a:t>secure state estimator</a:t>
            </a:r>
            <a:r>
              <a:rPr lang="en" sz="2200" dirty="0"/>
              <a:t> in software and then experimentally validate the estimator in hardware. The team will demonstrate that the addition of the SSE algorithm to the control loop reduces the real-time tracking error of a quadrotor when using measurements from compromised onboard sensors.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3049017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Project Statement</a:t>
            </a:r>
          </a:p>
        </p:txBody>
      </p:sp>
      <p:pic>
        <p:nvPicPr>
          <p:cNvPr id="120" name="Shape 120"/>
          <p:cNvPicPr preferRelativeResize="0"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38899" y="282815"/>
            <a:ext cx="2473683" cy="7349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Shape 121"/>
          <p:cNvPicPr preferRelativeResize="0"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28713" y="286205"/>
            <a:ext cx="731520" cy="73152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Shape 122"/>
          <p:cNvSpPr txBox="1">
            <a:spLocks noGrp="1"/>
          </p:cNvSpPr>
          <p:nvPr>
            <p:ph type="body" idx="1"/>
          </p:nvPr>
        </p:nvSpPr>
        <p:spPr>
          <a:xfrm>
            <a:off x="797631" y="1622442"/>
            <a:ext cx="7502307" cy="2621311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just" rtl="0">
              <a:spcBef>
                <a:spcPts val="0"/>
              </a:spcBef>
              <a:buNone/>
            </a:pPr>
            <a:r>
              <a:rPr lang="en" sz="2200" dirty="0"/>
              <a:t>The Northrop Grumman Clinic Team will implement a </a:t>
            </a:r>
            <a:r>
              <a:rPr lang="en" sz="2200" dirty="0" smtClean="0"/>
              <a:t>secure state estimator in </a:t>
            </a:r>
            <a:r>
              <a:rPr lang="en" sz="2200" dirty="0"/>
              <a:t>software and then </a:t>
            </a:r>
            <a:r>
              <a:rPr lang="en" sz="2200" b="1" dirty="0">
                <a:solidFill>
                  <a:srgbClr val="F1C232"/>
                </a:solidFill>
              </a:rPr>
              <a:t>experimentally validate the estimator in hardware</a:t>
            </a:r>
            <a:r>
              <a:rPr lang="en" sz="2200" dirty="0"/>
              <a:t>. The team will demonstrate that the addition of the SSE algorithm to the control loop reduces the real-time tracking error of a quadrotor when using measurements from compromised onboard sensors.</a:t>
            </a:r>
          </a:p>
        </p:txBody>
      </p:sp>
    </p:spTree>
    <p:extLst>
      <p:ext uri="{BB962C8B-B14F-4D97-AF65-F5344CB8AC3E}">
        <p14:creationId xmlns:p14="http://schemas.microsoft.com/office/powerpoint/2010/main" val="2167480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3049017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Project Statement</a:t>
            </a:r>
          </a:p>
        </p:txBody>
      </p:sp>
      <p:pic>
        <p:nvPicPr>
          <p:cNvPr id="120" name="Shape 120"/>
          <p:cNvPicPr preferRelativeResize="0"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38899" y="282815"/>
            <a:ext cx="2473683" cy="7349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Shape 121"/>
          <p:cNvPicPr preferRelativeResize="0"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28713" y="286205"/>
            <a:ext cx="731520" cy="73152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Shape 122"/>
          <p:cNvSpPr txBox="1">
            <a:spLocks noGrp="1"/>
          </p:cNvSpPr>
          <p:nvPr>
            <p:ph type="body" idx="1"/>
          </p:nvPr>
        </p:nvSpPr>
        <p:spPr>
          <a:xfrm>
            <a:off x="797631" y="1622442"/>
            <a:ext cx="7478400" cy="2621311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just" rtl="0">
              <a:spcBef>
                <a:spcPts val="0"/>
              </a:spcBef>
              <a:buNone/>
            </a:pPr>
            <a:r>
              <a:rPr lang="en" sz="2200" dirty="0"/>
              <a:t>The Northrop Grumman Clinic Team will implement a </a:t>
            </a:r>
            <a:r>
              <a:rPr lang="en" sz="2200" dirty="0" smtClean="0"/>
              <a:t>secure state estimator in </a:t>
            </a:r>
            <a:r>
              <a:rPr lang="en" sz="2200" dirty="0"/>
              <a:t>software and then experimentally validate the estimator in hardware. The team will demonstrate that the addition of the SSE algorithm to the control loop reduces the </a:t>
            </a:r>
            <a:r>
              <a:rPr lang="en" sz="2200" b="1" dirty="0">
                <a:solidFill>
                  <a:srgbClr val="F1C232"/>
                </a:solidFill>
              </a:rPr>
              <a:t>real-time tracking error of a quadrotor </a:t>
            </a:r>
            <a:r>
              <a:rPr lang="en" sz="2200" dirty="0"/>
              <a:t>when using measurements from compromised onboard sensors.</a:t>
            </a:r>
          </a:p>
        </p:txBody>
      </p:sp>
    </p:spTree>
    <p:extLst>
      <p:ext uri="{BB962C8B-B14F-4D97-AF65-F5344CB8AC3E}">
        <p14:creationId xmlns:p14="http://schemas.microsoft.com/office/powerpoint/2010/main" val="577039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3049017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Project Statement</a:t>
            </a:r>
          </a:p>
        </p:txBody>
      </p:sp>
      <p:pic>
        <p:nvPicPr>
          <p:cNvPr id="120" name="Shape 120"/>
          <p:cNvPicPr preferRelativeResize="0"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38899" y="282815"/>
            <a:ext cx="2473683" cy="7349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Shape 121"/>
          <p:cNvPicPr preferRelativeResize="0"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28713" y="286205"/>
            <a:ext cx="731520" cy="73152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Shape 122"/>
          <p:cNvSpPr txBox="1">
            <a:spLocks noGrp="1"/>
          </p:cNvSpPr>
          <p:nvPr>
            <p:ph type="body" idx="1"/>
          </p:nvPr>
        </p:nvSpPr>
        <p:spPr>
          <a:xfrm>
            <a:off x="797631" y="1622442"/>
            <a:ext cx="7478400" cy="2621311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just" rtl="0">
              <a:spcBef>
                <a:spcPts val="0"/>
              </a:spcBef>
              <a:buNone/>
            </a:pPr>
            <a:r>
              <a:rPr lang="en" sz="2200" dirty="0"/>
              <a:t>The Northrop Grumman Clinic Team will implement </a:t>
            </a:r>
            <a:r>
              <a:rPr lang="en" sz="2200" dirty="0" smtClean="0"/>
              <a:t>a secure state estimator in </a:t>
            </a:r>
            <a:r>
              <a:rPr lang="en" sz="2200" dirty="0"/>
              <a:t>software and then experimentally validate the estimator in hardware. The team will demonstrate that the addition of the SSE algorithm to the control loop reduces the real-time tracking error of a quadrotor when using measurements from </a:t>
            </a:r>
            <a:r>
              <a:rPr lang="en" sz="2200" b="1" dirty="0">
                <a:solidFill>
                  <a:srgbClr val="F1C232"/>
                </a:solidFill>
              </a:rPr>
              <a:t>compromised onboard sensors</a:t>
            </a:r>
            <a:r>
              <a:rPr lang="en" sz="2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73048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583</TotalTime>
  <Words>1453</Words>
  <Application>Microsoft Office PowerPoint</Application>
  <PresentationFormat>On-screen Show (16:9)</PresentationFormat>
  <Paragraphs>275</Paragraphs>
  <Slides>47</Slides>
  <Notes>47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2" baseType="lpstr">
      <vt:lpstr>Average</vt:lpstr>
      <vt:lpstr>Times New Roman</vt:lpstr>
      <vt:lpstr>Arial</vt:lpstr>
      <vt:lpstr>Oswald</vt:lpstr>
      <vt:lpstr>slate</vt:lpstr>
      <vt:lpstr>Northrop Grumman: Secure State Estimation</vt:lpstr>
      <vt:lpstr>PowerPoint Presentation</vt:lpstr>
      <vt:lpstr>PowerPoint Presentation</vt:lpstr>
      <vt:lpstr>PowerPoint Presentation</vt:lpstr>
      <vt:lpstr>Overview</vt:lpstr>
      <vt:lpstr>Project Statement</vt:lpstr>
      <vt:lpstr>Project Statement</vt:lpstr>
      <vt:lpstr>Project Statement</vt:lpstr>
      <vt:lpstr>Project Statement</vt:lpstr>
      <vt:lpstr>Objectives</vt:lpstr>
      <vt:lpstr>Constraints</vt:lpstr>
      <vt:lpstr>Functions</vt:lpstr>
      <vt:lpstr>Preliminary Control System Outline</vt:lpstr>
      <vt:lpstr>Preliminary Control System Outline</vt:lpstr>
      <vt:lpstr>Preliminary Control System Outline</vt:lpstr>
      <vt:lpstr>Preliminary Control System Outline</vt:lpstr>
      <vt:lpstr>Preliminary Control System Outline</vt:lpstr>
      <vt:lpstr>Preliminary Control System Outline</vt:lpstr>
      <vt:lpstr>Preliminary Control System Outline</vt:lpstr>
      <vt:lpstr>Preliminary Control System Outline</vt:lpstr>
      <vt:lpstr>Quadrotor Dynamic Model: Coordinate Definitions</vt:lpstr>
      <vt:lpstr>Quadrotor Dynamic Model: Coordinate Definitions</vt:lpstr>
      <vt:lpstr>PowerPoint Presentation</vt:lpstr>
      <vt:lpstr>Preliminary Control System Outline: SSE</vt:lpstr>
      <vt:lpstr>Convex Optimization</vt:lpstr>
      <vt:lpstr>Convex Optimization Example</vt:lpstr>
      <vt:lpstr>Convex Optimization Example</vt:lpstr>
      <vt:lpstr>Convex Optimization Example</vt:lpstr>
      <vt:lpstr>Convex Optimization Example</vt:lpstr>
      <vt:lpstr>Convex Optimization Example</vt:lpstr>
      <vt:lpstr>Convex Optimization Example</vt:lpstr>
      <vt:lpstr>SSE Optimization Algorithm</vt:lpstr>
      <vt:lpstr>SSE Optimization Algorithm</vt:lpstr>
      <vt:lpstr>Hardware: Quadrotor and Control</vt:lpstr>
      <vt:lpstr>Hardware: Sensors</vt:lpstr>
      <vt:lpstr>Hardware: Sensors</vt:lpstr>
      <vt:lpstr>Hardware: Sensors</vt:lpstr>
      <vt:lpstr>Hardware: Sensors</vt:lpstr>
      <vt:lpstr>Hardware: Sensors</vt:lpstr>
      <vt:lpstr>Optitrack Motive: Camera Positions</vt:lpstr>
      <vt:lpstr>Optitrack System: Example Tracking</vt:lpstr>
      <vt:lpstr>Current Progress and Short Term Goals</vt:lpstr>
      <vt:lpstr>Deliverables</vt:lpstr>
      <vt:lpstr>Current Progress - Fall semester Gantt chart</vt:lpstr>
      <vt:lpstr>Questions?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Northrop Grumman: Secure State Estimation</dc:title>
  <cp:lastModifiedBy>Paige Rinnert</cp:lastModifiedBy>
  <cp:revision>40</cp:revision>
  <dcterms:modified xsi:type="dcterms:W3CDTF">2016-10-25T07:05:15Z</dcterms:modified>
</cp:coreProperties>
</file>